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0"/>
  </p:notesMasterIdLst>
  <p:sldIdLst>
    <p:sldId id="609" r:id="rId2"/>
    <p:sldId id="293" r:id="rId3"/>
    <p:sldId id="809" r:id="rId4"/>
    <p:sldId id="615" r:id="rId5"/>
    <p:sldId id="757" r:id="rId6"/>
    <p:sldId id="727" r:id="rId7"/>
    <p:sldId id="738" r:id="rId8"/>
    <p:sldId id="739" r:id="rId9"/>
    <p:sldId id="728" r:id="rId10"/>
    <p:sldId id="729" r:id="rId11"/>
    <p:sldId id="730" r:id="rId12"/>
    <p:sldId id="731" r:id="rId13"/>
    <p:sldId id="732" r:id="rId14"/>
    <p:sldId id="733" r:id="rId15"/>
    <p:sldId id="734" r:id="rId16"/>
    <p:sldId id="735" r:id="rId17"/>
    <p:sldId id="736" r:id="rId18"/>
    <p:sldId id="737" r:id="rId19"/>
    <p:sldId id="740" r:id="rId20"/>
    <p:sldId id="741" r:id="rId21"/>
    <p:sldId id="743" r:id="rId22"/>
    <p:sldId id="742" r:id="rId23"/>
    <p:sldId id="744" r:id="rId24"/>
    <p:sldId id="745" r:id="rId25"/>
    <p:sldId id="746" r:id="rId26"/>
    <p:sldId id="747" r:id="rId27"/>
    <p:sldId id="748" r:id="rId28"/>
    <p:sldId id="749" r:id="rId29"/>
    <p:sldId id="750" r:id="rId30"/>
    <p:sldId id="756" r:id="rId31"/>
    <p:sldId id="753" r:id="rId32"/>
    <p:sldId id="754" r:id="rId33"/>
    <p:sldId id="755" r:id="rId34"/>
    <p:sldId id="751" r:id="rId35"/>
    <p:sldId id="752" r:id="rId36"/>
    <p:sldId id="758" r:id="rId37"/>
    <p:sldId id="759" r:id="rId38"/>
    <p:sldId id="760" r:id="rId39"/>
    <p:sldId id="761" r:id="rId40"/>
    <p:sldId id="765" r:id="rId41"/>
    <p:sldId id="766" r:id="rId42"/>
    <p:sldId id="767" r:id="rId43"/>
    <p:sldId id="762" r:id="rId44"/>
    <p:sldId id="763" r:id="rId45"/>
    <p:sldId id="768" r:id="rId46"/>
    <p:sldId id="769" r:id="rId47"/>
    <p:sldId id="770" r:id="rId48"/>
    <p:sldId id="771" r:id="rId49"/>
    <p:sldId id="772" r:id="rId50"/>
    <p:sldId id="773" r:id="rId51"/>
    <p:sldId id="774" r:id="rId52"/>
    <p:sldId id="775" r:id="rId53"/>
    <p:sldId id="776" r:id="rId54"/>
    <p:sldId id="777" r:id="rId55"/>
    <p:sldId id="778" r:id="rId56"/>
    <p:sldId id="779" r:id="rId57"/>
    <p:sldId id="780" r:id="rId58"/>
    <p:sldId id="781" r:id="rId59"/>
    <p:sldId id="782" r:id="rId60"/>
    <p:sldId id="783" r:id="rId61"/>
    <p:sldId id="784" r:id="rId62"/>
    <p:sldId id="786" r:id="rId63"/>
    <p:sldId id="785" r:id="rId64"/>
    <p:sldId id="787" r:id="rId65"/>
    <p:sldId id="788" r:id="rId66"/>
    <p:sldId id="789" r:id="rId67"/>
    <p:sldId id="790" r:id="rId68"/>
    <p:sldId id="793" r:id="rId69"/>
    <p:sldId id="794" r:id="rId70"/>
    <p:sldId id="791" r:id="rId71"/>
    <p:sldId id="792" r:id="rId72"/>
    <p:sldId id="798" r:id="rId73"/>
    <p:sldId id="799" r:id="rId74"/>
    <p:sldId id="800" r:id="rId75"/>
    <p:sldId id="801" r:id="rId76"/>
    <p:sldId id="802" r:id="rId77"/>
    <p:sldId id="795" r:id="rId78"/>
    <p:sldId id="796" r:id="rId79"/>
    <p:sldId id="804" r:id="rId80"/>
    <p:sldId id="797" r:id="rId81"/>
    <p:sldId id="803" r:id="rId82"/>
    <p:sldId id="805" r:id="rId83"/>
    <p:sldId id="806" r:id="rId84"/>
    <p:sldId id="807" r:id="rId85"/>
    <p:sldId id="808" r:id="rId86"/>
    <p:sldId id="811" r:id="rId87"/>
    <p:sldId id="812" r:id="rId88"/>
    <p:sldId id="81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5B3"/>
    <a:srgbClr val="C977FF"/>
    <a:srgbClr val="FFD2E2"/>
    <a:srgbClr val="FF2100"/>
    <a:srgbClr val="A92100"/>
    <a:srgbClr val="7A2100"/>
    <a:srgbClr val="FF8D8B"/>
    <a:srgbClr val="FF4857"/>
    <a:srgbClr val="DE4921"/>
    <a:srgbClr val="FF7F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403"/>
    <p:restoredTop sz="87347"/>
  </p:normalViewPr>
  <p:slideViewPr>
    <p:cSldViewPr snapToGrid="0" snapToObjects="1">
      <p:cViewPr>
        <p:scale>
          <a:sx n="100" d="100"/>
          <a:sy n="100" d="100"/>
        </p:scale>
        <p:origin x="328" y="8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Perplexity" TargetMode="External"/><Relationship Id="rId3" Type="http://schemas.openxmlformats.org/officeDocument/2006/relationships/hyperlink" Target="https://en.wikipedia.org/wiki/Speech_recognition" TargetMode="External"/><Relationship Id="rId7" Type="http://schemas.openxmlformats.org/officeDocument/2006/relationships/hyperlink" Target="https://en.wikipedia.org/wiki/Frederick_Jelinek#cite_note-liberman-21"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Frederick_Jelinek#cite_note-jhu-18" TargetMode="External"/><Relationship Id="rId5" Type="http://schemas.openxmlformats.org/officeDocument/2006/relationships/hyperlink" Target="https://en.wikipedia.org/wiki/Frederick_Jelinek#cite_note-young-5" TargetMode="External"/><Relationship Id="rId4" Type="http://schemas.openxmlformats.org/officeDocument/2006/relationships/hyperlink" Target="https://en.wikipedia.org/wiki/Noisy_channe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238177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286875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56183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language's most basic unit of meaning</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274276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720796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113710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of HOW language is used. E.g., taking turns in conversation.</a:t>
            </a:r>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3568932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243468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1730941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4082441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1126164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398923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1292596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1173584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2921016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Jelinek regarded </a:t>
            </a:r>
            <a:r>
              <a:rPr lang="en-US" sz="1200" b="0" i="0" u="none" strike="noStrike" kern="1200" dirty="0">
                <a:solidFill>
                  <a:schemeClr val="tx1"/>
                </a:solidFill>
                <a:effectLst/>
                <a:latin typeface="+mn-lt"/>
                <a:ea typeface="+mn-ea"/>
                <a:cs typeface="+mn-cs"/>
                <a:hlinkClick r:id="rId3" tooltip="Speech recognition"/>
              </a:rPr>
              <a:t>speech recognition</a:t>
            </a:r>
            <a:r>
              <a:rPr lang="en-US" sz="1200" b="0" i="0" kern="1200" dirty="0">
                <a:solidFill>
                  <a:schemeClr val="tx1"/>
                </a:solidFill>
                <a:effectLst/>
                <a:latin typeface="+mn-lt"/>
                <a:ea typeface="+mn-ea"/>
                <a:cs typeface="+mn-cs"/>
              </a:rPr>
              <a:t> as an information theory problem—a </a:t>
            </a:r>
            <a:r>
              <a:rPr lang="en-US" sz="1200" b="0" i="0" u="none" strike="noStrike" kern="1200" dirty="0">
                <a:solidFill>
                  <a:schemeClr val="tx1"/>
                </a:solidFill>
                <a:effectLst/>
                <a:latin typeface="+mn-lt"/>
                <a:ea typeface="+mn-ea"/>
                <a:cs typeface="+mn-cs"/>
                <a:hlinkClick r:id="rId4" tooltip="Noisy channel"/>
              </a:rPr>
              <a:t>noisy channel</a:t>
            </a:r>
            <a:r>
              <a:rPr lang="en-US" sz="1200" b="0" i="0" kern="1200" dirty="0">
                <a:solidFill>
                  <a:schemeClr val="tx1"/>
                </a:solidFill>
                <a:effectLst/>
                <a:latin typeface="+mn-lt"/>
                <a:ea typeface="+mn-ea"/>
                <a:cs typeface="+mn-cs"/>
              </a:rPr>
              <a:t>, in this case the acoustic signal—which some observers considered a daring approach.</a:t>
            </a:r>
            <a:r>
              <a:rPr lang="en-US" sz="1200" b="0" i="0" u="none" strike="noStrike" kern="1200" baseline="30000" dirty="0">
                <a:solidFill>
                  <a:schemeClr val="tx1"/>
                </a:solidFill>
                <a:effectLst/>
                <a:latin typeface="+mn-lt"/>
                <a:ea typeface="+mn-ea"/>
                <a:cs typeface="+mn-cs"/>
                <a:hlinkClick r:id="rId5"/>
              </a:rPr>
              <a:t>[5]</a:t>
            </a:r>
            <a:r>
              <a:rPr lang="en-US" sz="1200" b="0" i="0" u="none" strike="noStrike" kern="1200" baseline="30000" dirty="0">
                <a:solidFill>
                  <a:schemeClr val="tx1"/>
                </a:solidFill>
                <a:effectLst/>
                <a:latin typeface="+mn-lt"/>
                <a:ea typeface="+mn-ea"/>
                <a:cs typeface="+mn-cs"/>
                <a:hlinkClick r:id="rId6"/>
              </a:rPr>
              <a:t>[16]</a:t>
            </a:r>
            <a:r>
              <a:rPr lang="en-US" sz="1200" b="0" i="0" u="none" strike="noStrike" kern="1200" baseline="30000" dirty="0">
                <a:solidFill>
                  <a:schemeClr val="tx1"/>
                </a:solidFill>
                <a:effectLst/>
                <a:latin typeface="+mn-lt"/>
                <a:ea typeface="+mn-ea"/>
                <a:cs typeface="+mn-cs"/>
                <a:hlinkClick r:id="rId7"/>
              </a:rPr>
              <a:t>[19]</a:t>
            </a:r>
            <a:r>
              <a:rPr lang="en-US" sz="1200" b="0" i="0" kern="1200" dirty="0">
                <a:solidFill>
                  <a:schemeClr val="tx1"/>
                </a:solidFill>
                <a:effectLst/>
                <a:latin typeface="+mn-lt"/>
                <a:ea typeface="+mn-ea"/>
                <a:cs typeface="+mn-cs"/>
              </a:rPr>
              <a:t> The concept of </a:t>
            </a:r>
            <a:r>
              <a:rPr lang="en-US" sz="1200" b="0" i="0" u="none" strike="noStrike" kern="1200" dirty="0">
                <a:solidFill>
                  <a:schemeClr val="tx1"/>
                </a:solidFill>
                <a:effectLst/>
                <a:latin typeface="+mn-lt"/>
                <a:ea typeface="+mn-ea"/>
                <a:cs typeface="+mn-cs"/>
                <a:hlinkClick r:id="rId8" tooltip="Perplexity"/>
              </a:rPr>
              <a:t>perplexity</a:t>
            </a:r>
            <a:r>
              <a:rPr lang="en-US" sz="1200" b="0" i="0" kern="1200" dirty="0">
                <a:solidFill>
                  <a:schemeClr val="tx1"/>
                </a:solidFill>
                <a:effectLst/>
                <a:latin typeface="+mn-lt"/>
                <a:ea typeface="+mn-ea"/>
                <a:cs typeface="+mn-cs"/>
              </a:rPr>
              <a:t> was introduced in their first model (1976).</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3192736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2446653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2254336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474208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3564037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199783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748179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2292925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2905794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212084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3198162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171182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110642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957711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input is some #. You’re applying some transformations to it, which give you different numbers, and your model eventually makes a decision based on those #s. E.g., is the output value higher than 0.5 (in terms of a sigmoid, like in logistic regression).  Or what is the highest output value (in terms of </a:t>
            </a:r>
            <a:r>
              <a:rPr lang="en-US" dirty="0" err="1"/>
              <a:t>softmax</a:t>
            </a:r>
            <a:r>
              <a:rPr lang="en-US" dirty="0"/>
              <a:t>)?</a:t>
            </a:r>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1169934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Intensities are conveyed. Darker red. Lighter green. All colors are perfectly captured and we the relationships are perfectly captured. How much darker or lighter? A: half of the range darker.</a:t>
            </a:r>
          </a:p>
          <a:p>
            <a:endParaRPr lang="en-US" dirty="0"/>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274507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Intensities are conveyed. Darker red. Lighter green. All colors are perfectly captured and we the relationships are perfectly captured. How much darker or lighter? A: half of the range darker.</a:t>
            </a:r>
          </a:p>
          <a:p>
            <a:endParaRPr lang="en-US" dirty="0"/>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633096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5786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Intensities are conveyed. Darker red. Lighter green. All colors are perfectly captured and we the relationships are perfectly captured. How much darker or lighter? A: half of the range darker.</a:t>
            </a:r>
          </a:p>
          <a:p>
            <a:endParaRPr lang="en-US" dirty="0"/>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1195677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2321829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3068083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atf</a:t>
            </a:r>
            <a:r>
              <a:rPr lang="en-US" dirty="0"/>
              <a:t>’ isn’t something that is slightly more than “ate” </a:t>
            </a:r>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3595649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3658754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2201759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848643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83721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2724160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365966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1644381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CD’s add to predicate-calculus by “recommending” predicates to be used</a:t>
            </a:r>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2902879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1573459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3140977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2127706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4252192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2426488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20759218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60762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2166902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3923244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1910197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16288780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29560631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18671469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24817492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allow us to quantify words into numeric values!</a:t>
            </a:r>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2415005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One could imagine also adding other features to this vector. Perhaps document length, source of article, date, etc.</a:t>
            </a:r>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28053358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1347951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28170971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4012019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20896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2178281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2613128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28477777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73</a:t>
            </a:fld>
            <a:endParaRPr lang="en-US"/>
          </a:p>
        </p:txBody>
      </p:sp>
    </p:spTree>
    <p:extLst>
      <p:ext uri="{BB962C8B-B14F-4D97-AF65-F5344CB8AC3E}">
        <p14:creationId xmlns:p14="http://schemas.microsoft.com/office/powerpoint/2010/main" val="20737121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just Boolean representation, it would be better if we had a signal as to how </a:t>
            </a:r>
            <a:r>
              <a:rPr lang="en-US" b="1" dirty="0"/>
              <a:t>frequent</a:t>
            </a:r>
            <a:r>
              <a:rPr lang="en-US" dirty="0"/>
              <a:t> the words appeared. Words that appear more often in a document are likely more important to the document and thus should be represented accordingly.</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3337806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17520675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2419948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77</a:t>
            </a:fld>
            <a:endParaRPr lang="en-US"/>
          </a:p>
        </p:txBody>
      </p:sp>
    </p:spTree>
    <p:extLst>
      <p:ext uri="{BB962C8B-B14F-4D97-AF65-F5344CB8AC3E}">
        <p14:creationId xmlns:p14="http://schemas.microsoft.com/office/powerpoint/2010/main" val="35029152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78</a:t>
            </a:fld>
            <a:endParaRPr lang="en-US"/>
          </a:p>
        </p:txBody>
      </p:sp>
    </p:spTree>
    <p:extLst>
      <p:ext uri="{BB962C8B-B14F-4D97-AF65-F5344CB8AC3E}">
        <p14:creationId xmlns:p14="http://schemas.microsoft.com/office/powerpoint/2010/main" val="15429146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79</a:t>
            </a:fld>
            <a:endParaRPr lang="en-US"/>
          </a:p>
        </p:txBody>
      </p:sp>
    </p:spTree>
    <p:extLst>
      <p:ext uri="{BB962C8B-B14F-4D97-AF65-F5344CB8AC3E}">
        <p14:creationId xmlns:p14="http://schemas.microsoft.com/office/powerpoint/2010/main" val="8014681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80</a:t>
            </a:fld>
            <a:endParaRPr lang="en-US"/>
          </a:p>
        </p:txBody>
      </p:sp>
    </p:spTree>
    <p:extLst>
      <p:ext uri="{BB962C8B-B14F-4D97-AF65-F5344CB8AC3E}">
        <p14:creationId xmlns:p14="http://schemas.microsoft.com/office/powerpoint/2010/main" val="360391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11374977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81</a:t>
            </a:fld>
            <a:endParaRPr lang="en-US"/>
          </a:p>
        </p:txBody>
      </p:sp>
    </p:spTree>
    <p:extLst>
      <p:ext uri="{BB962C8B-B14F-4D97-AF65-F5344CB8AC3E}">
        <p14:creationId xmlns:p14="http://schemas.microsoft.com/office/powerpoint/2010/main" val="1740279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WARNING: if a word doesn’t appear in the corpus, then the </a:t>
            </a:r>
            <a:r>
              <a:rPr lang="en-US" dirty="0" err="1"/>
              <a:t>denom</a:t>
            </a:r>
            <a:r>
              <a:rPr lang="en-US" dirty="0"/>
              <a:t> is 0. The max value is if the item is very rare. The lowest value is 0, which is when the word is in every document.</a:t>
            </a:r>
          </a:p>
          <a:p>
            <a:r>
              <a:rPr lang="en-US" dirty="0"/>
              <a:t>There isn’t much of a theoretical justification for IDF.</a:t>
            </a:r>
          </a:p>
        </p:txBody>
      </p:sp>
      <p:sp>
        <p:nvSpPr>
          <p:cNvPr id="4" name="Slide Number Placeholder 3"/>
          <p:cNvSpPr>
            <a:spLocks noGrp="1"/>
          </p:cNvSpPr>
          <p:nvPr>
            <p:ph type="sldNum" sz="quarter" idx="5"/>
          </p:nvPr>
        </p:nvSpPr>
        <p:spPr/>
        <p:txBody>
          <a:bodyPr/>
          <a:lstStyle/>
          <a:p>
            <a:fld id="{87371AF9-BBC8-D045-B571-D125776D9767}" type="slidenum">
              <a:rPr lang="en-US" smtClean="0"/>
              <a:t>82</a:t>
            </a:fld>
            <a:endParaRPr lang="en-US"/>
          </a:p>
        </p:txBody>
      </p:sp>
    </p:spTree>
    <p:extLst>
      <p:ext uri="{BB962C8B-B14F-4D97-AF65-F5344CB8AC3E}">
        <p14:creationId xmlns:p14="http://schemas.microsoft.com/office/powerpoint/2010/main" val="21130194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83</a:t>
            </a:fld>
            <a:endParaRPr lang="en-US"/>
          </a:p>
        </p:txBody>
      </p:sp>
    </p:spTree>
    <p:extLst>
      <p:ext uri="{BB962C8B-B14F-4D97-AF65-F5344CB8AC3E}">
        <p14:creationId xmlns:p14="http://schemas.microsoft.com/office/powerpoint/2010/main" val="2073918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84</a:t>
            </a:fld>
            <a:endParaRPr lang="en-US"/>
          </a:p>
        </p:txBody>
      </p:sp>
    </p:spTree>
    <p:extLst>
      <p:ext uri="{BB962C8B-B14F-4D97-AF65-F5344CB8AC3E}">
        <p14:creationId xmlns:p14="http://schemas.microsoft.com/office/powerpoint/2010/main" val="14632938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85</a:t>
            </a:fld>
            <a:endParaRPr lang="en-US"/>
          </a:p>
        </p:txBody>
      </p:sp>
    </p:spTree>
    <p:extLst>
      <p:ext uri="{BB962C8B-B14F-4D97-AF65-F5344CB8AC3E}">
        <p14:creationId xmlns:p14="http://schemas.microsoft.com/office/powerpoint/2010/main" val="135619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653338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1E0BB3E9-0CED-1B46-B041-1C2CC850E913}" type="datetime1">
              <a:rPr lang="en-US" smtClean="0"/>
              <a:t>9/6/21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682790A7-1731-0142-B22D-906FA7E5FD6F}" type="datetime1">
              <a:rPr lang="en-US" smtClean="0"/>
              <a:t>9/6/21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CDD62F22-1847-3741-97A0-FBB6C40DDBE4}" type="datetime1">
              <a:rPr lang="en-US" smtClean="0"/>
              <a:t>9/6/21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1B54A145-D001-0043-BDFD-43F84EC21D21}" type="datetime1">
              <a:rPr lang="en-US" smtClean="0"/>
              <a:t>9/6/21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D8EDBB61-3F76-834E-931F-A09ADFED271D}" type="datetime1">
              <a:rPr lang="en-US" smtClean="0"/>
              <a:t>9/6/21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A27246D3-B105-C547-8D99-C7EF16289A44}" type="datetime1">
              <a:rPr lang="en-US" smtClean="0"/>
              <a:t>9/6/21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4E2528B-01BC-DC4B-A165-7D762F3D6F95}" type="datetime1">
              <a:rPr lang="en-US" smtClean="0"/>
              <a:t>9/6/21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9/6/21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ark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9/6/21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98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ight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9/6/21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4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light_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9/6/21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52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377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BCCA5D27-77B1-A446-B071-2F2327DE6C51}" type="datetime1">
              <a:rPr lang="en-US" smtClean="0"/>
              <a:t>9/6/21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7E1EE7FA-812F-EE4B-97B5-D6CE3F082AAD}" type="datetime1">
              <a:rPr lang="en-US" smtClean="0"/>
              <a:t>9/6/21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416D3C00-66B6-4A4A-A860-E1848453299D}" type="datetime1">
              <a:rPr lang="en-US" smtClean="0"/>
              <a:t>9/6/21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72B0-F58B-A84F-B873-83B8FAE83B2D}" type="datetime1">
              <a:rPr lang="en-US" smtClean="0"/>
              <a:t>9/6/21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Beware_of_Dog_(album)" TargetMode="External"/><Relationship Id="rId13" Type="http://schemas.openxmlformats.org/officeDocument/2006/relationships/hyperlink" Target="https://en.wikipedia.org/wiki/Mixtape" TargetMode="External"/><Relationship Id="rId3" Type="http://schemas.openxmlformats.org/officeDocument/2006/relationships/hyperlink" Target="https://en.wikipedia.org/wiki/Stage_name" TargetMode="External"/><Relationship Id="rId7" Type="http://schemas.openxmlformats.org/officeDocument/2006/relationships/hyperlink" Target="https://en.wikipedia.org/wiki/So_So_Def_Recordings" TargetMode="External"/><Relationship Id="rId12" Type="http://schemas.openxmlformats.org/officeDocument/2006/relationships/hyperlink" Target="https://en.wikipedia.org/wiki/Music_video" TargetMode="External"/><Relationship Id="rId17" Type="http://schemas.openxmlformats.org/officeDocument/2006/relationships/image" Target="../media/image3.jpeg"/><Relationship Id="rId2" Type="http://schemas.openxmlformats.org/officeDocument/2006/relationships/notesSlide" Target="../notesSlides/notesSlide2.xml"/><Relationship Id="rId16" Type="http://schemas.openxmlformats.org/officeDocument/2006/relationships/hyperlink" Target="https://en.wikipedia.org/wiki/Bow_Wow_discography#cite_note-1" TargetMode="External"/><Relationship Id="rId1" Type="http://schemas.openxmlformats.org/officeDocument/2006/relationships/slideLayout" Target="../slideLayouts/slideLayout2.xml"/><Relationship Id="rId6" Type="http://schemas.openxmlformats.org/officeDocument/2006/relationships/hyperlink" Target="https://en.wikipedia.org/wiki/Jermaine_Dupri" TargetMode="External"/><Relationship Id="rId11" Type="http://schemas.openxmlformats.org/officeDocument/2006/relationships/hyperlink" Target="https://en.wikipedia.org/wiki/Single_(music)" TargetMode="External"/><Relationship Id="rId5" Type="http://schemas.openxmlformats.org/officeDocument/2006/relationships/hyperlink" Target="https://en.wikipedia.org/wiki/Snoop_Dogg" TargetMode="External"/><Relationship Id="rId15" Type="http://schemas.openxmlformats.org/officeDocument/2006/relationships/hyperlink" Target="https://en.wikipedia.org/wiki/Billboard_Hot_100" TargetMode="External"/><Relationship Id="rId10" Type="http://schemas.openxmlformats.org/officeDocument/2006/relationships/hyperlink" Target="https://en.wikipedia.org/wiki/Studio_album" TargetMode="External"/><Relationship Id="rId4" Type="http://schemas.openxmlformats.org/officeDocument/2006/relationships/hyperlink" Target="https://en.wikipedia.org/wiki/Television_presenter" TargetMode="External"/><Relationship Id="rId9" Type="http://schemas.openxmlformats.org/officeDocument/2006/relationships/hyperlink" Target="https://en.wikipedia.org/wiki/Doggy_Bag" TargetMode="External"/><Relationship Id="rId14" Type="http://schemas.openxmlformats.org/officeDocument/2006/relationships/hyperlink" Target="https://en.wikipedia.org/wiki/Top_4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1" y="2360452"/>
            <a:ext cx="6320332"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What is NLP + How to represent language</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2: Language </a:t>
            </a:r>
            <a:r>
              <a:rPr lang="en-US" sz="4000" dirty="0">
                <a:solidFill>
                  <a:srgbClr val="002060"/>
                </a:solidFill>
                <a:latin typeface="Algerian" panose="020F0502020204030204" pitchFamily="34" charset="0"/>
                <a:cs typeface="Algerian" panose="020F0502020204030204" pitchFamily="34" charset="0"/>
              </a:rPr>
              <a:t>R</a:t>
            </a:r>
            <a:r>
              <a:rPr lang="en-US" sz="4000" dirty="0">
                <a:solidFill>
                  <a:srgbClr val="7030A0"/>
                </a:solidFill>
                <a:latin typeface="Apple Chancery" panose="03020702040506060504" pitchFamily="66" charset="-79"/>
                <a:cs typeface="Apple Chancery" panose="03020702040506060504" pitchFamily="66" charset="-79"/>
              </a:rPr>
              <a:t>e</a:t>
            </a:r>
            <a:r>
              <a:rPr lang="en-US" sz="4000" dirty="0">
                <a:solidFill>
                  <a:srgbClr val="FF6B6B"/>
                </a:solidFill>
                <a:latin typeface="Avenir Next Condensed" panose="020B0506020202020204" pitchFamily="34" charset="0"/>
              </a:rPr>
              <a:t>p</a:t>
            </a:r>
            <a:r>
              <a:rPr lang="en-US" sz="4000" dirty="0">
                <a:solidFill>
                  <a:srgbClr val="52DEE5"/>
                </a:solidFill>
                <a:latin typeface="Avenir Medium" panose="02000503020000020003" pitchFamily="2" charset="0"/>
              </a:rPr>
              <a:t>r</a:t>
            </a:r>
            <a:r>
              <a:rPr lang="en-US" sz="4000" dirty="0">
                <a:latin typeface="Calisto MT" panose="02040603050505030304" pitchFamily="18" charset="77"/>
              </a:rPr>
              <a:t>e</a:t>
            </a:r>
            <a:r>
              <a:rPr lang="en-US" sz="4000" dirty="0">
                <a:solidFill>
                  <a:srgbClr val="FF7F11"/>
                </a:solidFill>
                <a:latin typeface="Chalkduster" panose="03050602040202020205" pitchFamily="66" charset="77"/>
              </a:rPr>
              <a:t>s</a:t>
            </a:r>
            <a:r>
              <a:rPr lang="en-US" sz="4000" dirty="0">
                <a:solidFill>
                  <a:schemeClr val="accent4">
                    <a:lumMod val="75000"/>
                  </a:schemeClr>
                </a:solidFill>
                <a:latin typeface="Cooper Black" panose="0208090404030B020404" pitchFamily="18" charset="77"/>
              </a:rPr>
              <a:t>e</a:t>
            </a:r>
            <a:r>
              <a:rPr lang="en-US" sz="4000" b="1" dirty="0">
                <a:solidFill>
                  <a:schemeClr val="accent1">
                    <a:lumMod val="75000"/>
                  </a:schemeClr>
                </a:solidFill>
                <a:latin typeface="Harrington" pitchFamily="82" charset="77"/>
              </a:rPr>
              <a:t>n</a:t>
            </a:r>
            <a:r>
              <a:rPr lang="en-US" sz="4000" dirty="0">
                <a:solidFill>
                  <a:srgbClr val="FF0000"/>
                </a:solidFill>
                <a:latin typeface="Courier New" panose="02070309020205020404" pitchFamily="49" charset="0"/>
                <a:cs typeface="Courier New" panose="02070309020205020404" pitchFamily="49" charset="0"/>
              </a:rPr>
              <a:t>t</a:t>
            </a:r>
            <a:r>
              <a:rPr lang="en-US" sz="4000" dirty="0">
                <a:solidFill>
                  <a:schemeClr val="accent4">
                    <a:lumMod val="75000"/>
                  </a:schemeClr>
                </a:solidFill>
                <a:latin typeface="Desdemona" pitchFamily="82" charset="77"/>
              </a:rPr>
              <a:t>a</a:t>
            </a:r>
            <a:r>
              <a:rPr lang="en-US" sz="4000" dirty="0">
                <a:solidFill>
                  <a:schemeClr val="accent6">
                    <a:lumMod val="75000"/>
                  </a:schemeClr>
                </a:solidFill>
                <a:latin typeface="American Typewriter" panose="02090604020004020304" pitchFamily="18" charset="77"/>
              </a:rPr>
              <a:t>t</a:t>
            </a:r>
            <a:r>
              <a:rPr lang="en-US" sz="4000" dirty="0">
                <a:latin typeface="Andale Mono" panose="020B0509000000000004" pitchFamily="49" charset="0"/>
              </a:rPr>
              <a:t>i</a:t>
            </a:r>
            <a:r>
              <a:rPr lang="en-US" sz="4000" dirty="0">
                <a:solidFill>
                  <a:srgbClr val="C00000"/>
                </a:solidFill>
                <a:latin typeface="Chiller" panose="020F0502020204030204" pitchFamily="34" charset="0"/>
                <a:cs typeface="Chiller" panose="020F0502020204030204" pitchFamily="34" charset="0"/>
              </a:rPr>
              <a:t>o</a:t>
            </a:r>
            <a:r>
              <a:rPr lang="en-US" sz="4000" dirty="0">
                <a:solidFill>
                  <a:schemeClr val="accent2">
                    <a:lumMod val="75000"/>
                  </a:schemeClr>
                </a:solidFill>
                <a:latin typeface="Comic Sans MS" panose="030F0902030302020204" pitchFamily="66" charset="0"/>
              </a:rPr>
              <a:t>n</a:t>
            </a:r>
            <a:r>
              <a:rPr lang="en-US" sz="4000" dirty="0">
                <a:latin typeface="Karla" pitchFamily="2" charset="0"/>
                <a:ea typeface="Karla" pitchFamily="2" charset="0"/>
              </a:rPr>
              <a:t>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19" name="Content Placeholder 2">
            <a:extLst>
              <a:ext uri="{FF2B5EF4-FFF2-40B4-BE49-F238E27FC236}">
                <a16:creationId xmlns:a16="http://schemas.microsoft.com/office/drawing/2014/main" id="{D357B39A-79D1-6E4F-A97C-EC1FC5679441}"/>
              </a:ext>
            </a:extLst>
          </p:cNvPr>
          <p:cNvSpPr txBox="1">
            <a:spLocks/>
          </p:cNvSpPr>
          <p:nvPr/>
        </p:nvSpPr>
        <p:spPr>
          <a:xfrm>
            <a:off x="6874793" y="458673"/>
            <a:ext cx="4907581" cy="26294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Inputs (words) are </a:t>
            </a:r>
            <a:r>
              <a:rPr lang="en-US" sz="2400" b="1" dirty="0">
                <a:solidFill>
                  <a:srgbClr val="C00000"/>
                </a:solidFill>
                <a:latin typeface="Avenir Light" panose="020B0402020203020204" pitchFamily="34" charset="77"/>
              </a:rPr>
              <a:t>noisy</a:t>
            </a:r>
          </a:p>
          <a:p>
            <a:pPr>
              <a:lnSpc>
                <a:spcPct val="120000"/>
              </a:lnSpc>
            </a:pPr>
            <a:r>
              <a:rPr lang="en-US" sz="2400" b="1" dirty="0">
                <a:solidFill>
                  <a:schemeClr val="accent5">
                    <a:lumMod val="50000"/>
                  </a:schemeClr>
                </a:solidFill>
                <a:latin typeface="Avenir Light" panose="020B0402020203020204" pitchFamily="34" charset="77"/>
              </a:rPr>
              <a:t>Capture theoretical concepts that are ~</a:t>
            </a:r>
            <a:r>
              <a:rPr lang="en-US" sz="2400" b="1" dirty="0">
                <a:solidFill>
                  <a:srgbClr val="C00000"/>
                </a:solidFill>
                <a:latin typeface="Avenir Light" panose="020B0402020203020204" pitchFamily="34" charset="77"/>
              </a:rPr>
              <a:t>latent variables</a:t>
            </a:r>
          </a:p>
          <a:p>
            <a:pPr>
              <a:lnSpc>
                <a:spcPct val="120000"/>
              </a:lnSpc>
            </a:pPr>
            <a:r>
              <a:rPr lang="en-US" sz="2400" b="1" dirty="0">
                <a:solidFill>
                  <a:srgbClr val="C00000"/>
                </a:solidFill>
                <a:latin typeface="Avenir Light" panose="020B0402020203020204" pitchFamily="34" charset="77"/>
              </a:rPr>
              <a:t>Ambiguity</a:t>
            </a:r>
            <a:r>
              <a:rPr lang="en-US" sz="2400" b="1" dirty="0">
                <a:solidFill>
                  <a:schemeClr val="accent5">
                    <a:lumMod val="50000"/>
                  </a:schemeClr>
                </a:solidFill>
                <a:latin typeface="Avenir Light" panose="020B0402020203020204" pitchFamily="34" charset="77"/>
              </a:rPr>
              <a:t> abound. Many interpretations at each level</a:t>
            </a:r>
          </a:p>
        </p:txBody>
      </p:sp>
      <p:sp>
        <p:nvSpPr>
          <p:cNvPr id="20" name="Slide Number Placeholder 9">
            <a:extLst>
              <a:ext uri="{FF2B5EF4-FFF2-40B4-BE49-F238E27FC236}">
                <a16:creationId xmlns:a16="http://schemas.microsoft.com/office/drawing/2014/main" id="{44DB8144-88BF-6649-805B-4F943D03D850}"/>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a:p>
        </p:txBody>
      </p:sp>
    </p:spTree>
    <p:extLst>
      <p:ext uri="{BB962C8B-B14F-4D97-AF65-F5344CB8AC3E}">
        <p14:creationId xmlns:p14="http://schemas.microsoft.com/office/powerpoint/2010/main" val="166098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20" name="Content Placeholder 2">
            <a:extLst>
              <a:ext uri="{FF2B5EF4-FFF2-40B4-BE49-F238E27FC236}">
                <a16:creationId xmlns:a16="http://schemas.microsoft.com/office/drawing/2014/main" id="{B4341C05-D416-6F43-925D-2D2ACD4C7DF4}"/>
              </a:ext>
            </a:extLst>
          </p:cNvPr>
          <p:cNvSpPr txBox="1">
            <a:spLocks/>
          </p:cNvSpPr>
          <p:nvPr/>
        </p:nvSpPr>
        <p:spPr>
          <a:xfrm>
            <a:off x="7450674" y="628241"/>
            <a:ext cx="4512726" cy="2343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Humans are very good at resolving linguistic ambiguity (e.g., </a:t>
            </a:r>
            <a:r>
              <a:rPr lang="en-US" sz="2400" b="1" dirty="0">
                <a:solidFill>
                  <a:srgbClr val="C00000"/>
                </a:solidFill>
                <a:latin typeface="Avenir Light" panose="020B0402020203020204" pitchFamily="34" charset="77"/>
              </a:rPr>
              <a:t>coreference resolution</a:t>
            </a:r>
            <a:r>
              <a:rPr lang="en-US" sz="2400" b="1" dirty="0">
                <a:solidFill>
                  <a:schemeClr val="accent5">
                    <a:lumMod val="50000"/>
                  </a:schemeClr>
                </a:solidFill>
                <a:latin typeface="Avenir Light" panose="020B0402020203020204" pitchFamily="34" charset="77"/>
              </a:rPr>
              <a:t>)</a:t>
            </a:r>
          </a:p>
          <a:p>
            <a:pPr>
              <a:lnSpc>
                <a:spcPct val="120000"/>
              </a:lnSpc>
            </a:pPr>
            <a:r>
              <a:rPr lang="en-US" sz="2400" b="1" dirty="0">
                <a:solidFill>
                  <a:schemeClr val="accent5">
                    <a:lumMod val="50000"/>
                  </a:schemeClr>
                </a:solidFill>
                <a:latin typeface="Avenir Light" panose="020B0402020203020204" pitchFamily="34" charset="77"/>
              </a:rPr>
              <a:t>Computer models aren’t</a:t>
            </a:r>
          </a:p>
        </p:txBody>
      </p:sp>
      <p:sp>
        <p:nvSpPr>
          <p:cNvPr id="30" name="Slide Number Placeholder 9">
            <a:extLst>
              <a:ext uri="{FF2B5EF4-FFF2-40B4-BE49-F238E27FC236}">
                <a16:creationId xmlns:a16="http://schemas.microsoft.com/office/drawing/2014/main" id="{991799E9-77A7-5E4D-9542-11621D506660}"/>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a:p>
        </p:txBody>
      </p:sp>
    </p:spTree>
    <p:extLst>
      <p:ext uri="{BB962C8B-B14F-4D97-AF65-F5344CB8AC3E}">
        <p14:creationId xmlns:p14="http://schemas.microsoft.com/office/powerpoint/2010/main" val="161292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627217" y="380286"/>
            <a:ext cx="527839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Slide Number Placeholder 9">
            <a:extLst>
              <a:ext uri="{FF2B5EF4-FFF2-40B4-BE49-F238E27FC236}">
                <a16:creationId xmlns:a16="http://schemas.microsoft.com/office/drawing/2014/main" id="{AFDB7FFE-04C2-5F45-9F03-E4124195C7FD}"/>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a:p>
        </p:txBody>
      </p:sp>
    </p:spTree>
    <p:extLst>
      <p:ext uri="{BB962C8B-B14F-4D97-AF65-F5344CB8AC3E}">
        <p14:creationId xmlns:p14="http://schemas.microsoft.com/office/powerpoint/2010/main" val="1606354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996545" y="301392"/>
            <a:ext cx="496685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Rectangle 19">
            <a:extLst>
              <a:ext uri="{FF2B5EF4-FFF2-40B4-BE49-F238E27FC236}">
                <a16:creationId xmlns:a16="http://schemas.microsoft.com/office/drawing/2014/main" id="{C85E281C-1565-C349-BCEF-CB59D924792F}"/>
              </a:ext>
            </a:extLst>
          </p:cNvPr>
          <p:cNvSpPr/>
          <p:nvPr/>
        </p:nvSpPr>
        <p:spPr>
          <a:xfrm>
            <a:off x="373983" y="270453"/>
            <a:ext cx="11589418" cy="398657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B5219555-1CB9-8446-997F-AC3E252F8C08}"/>
              </a:ext>
            </a:extLst>
          </p:cNvPr>
          <p:cNvSpPr/>
          <p:nvPr/>
        </p:nvSpPr>
        <p:spPr>
          <a:xfrm>
            <a:off x="5563189" y="3536757"/>
            <a:ext cx="6494648" cy="313205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A308D1C2-12A3-3243-BD4E-633466FFB840}"/>
              </a:ext>
            </a:extLst>
          </p:cNvPr>
          <p:cNvSpPr/>
          <p:nvPr/>
        </p:nvSpPr>
        <p:spPr>
          <a:xfrm>
            <a:off x="437656" y="3532472"/>
            <a:ext cx="2806866" cy="310354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ular Callout 9">
            <a:extLst>
              <a:ext uri="{FF2B5EF4-FFF2-40B4-BE49-F238E27FC236}">
                <a16:creationId xmlns:a16="http://schemas.microsoft.com/office/drawing/2014/main" id="{967AD51E-D39B-A24A-B223-717CD4B9895B}"/>
              </a:ext>
            </a:extLst>
          </p:cNvPr>
          <p:cNvSpPr/>
          <p:nvPr/>
        </p:nvSpPr>
        <p:spPr>
          <a:xfrm flipH="1">
            <a:off x="2266265" y="1786635"/>
            <a:ext cx="8877394" cy="2508122"/>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ntent Placeholder 2">
            <a:extLst>
              <a:ext uri="{FF2B5EF4-FFF2-40B4-BE49-F238E27FC236}">
                <a16:creationId xmlns:a16="http://schemas.microsoft.com/office/drawing/2014/main" id="{A044690C-643F-F647-8084-A1E8FEC92ADB}"/>
              </a:ext>
            </a:extLst>
          </p:cNvPr>
          <p:cNvSpPr txBox="1">
            <a:spLocks/>
          </p:cNvSpPr>
          <p:nvPr/>
        </p:nvSpPr>
        <p:spPr>
          <a:xfrm>
            <a:off x="2596795" y="2062223"/>
            <a:ext cx="8104779" cy="16781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0"/>
              </a:spcBef>
            </a:pPr>
            <a:r>
              <a:rPr lang="en-US" b="1" dirty="0">
                <a:solidFill>
                  <a:schemeClr val="tx1"/>
                </a:solidFill>
                <a:sym typeface="Wingdings" pitchFamily="2" charset="2"/>
              </a:rPr>
              <a:t>The study of how sub-components form meaning</a:t>
            </a:r>
          </a:p>
          <a:p>
            <a:pPr algn="ctr">
              <a:spcBef>
                <a:spcPts val="2000"/>
              </a:spcBef>
            </a:pPr>
            <a:r>
              <a:rPr lang="en-US" sz="2400" dirty="0">
                <a:solidFill>
                  <a:schemeClr val="tx1"/>
                </a:solidFill>
                <a:sym typeface="Wingdings" pitchFamily="2" charset="2"/>
              </a:rPr>
              <a:t>(e.g., </a:t>
            </a:r>
            <a:r>
              <a:rPr lang="en-US" sz="2400" dirty="0">
                <a:solidFill>
                  <a:srgbClr val="C00000"/>
                </a:solidFill>
                <a:sym typeface="Wingdings" pitchFamily="2" charset="2"/>
              </a:rPr>
              <a:t>running, deactivate, Obamacare, Cassandra’s</a:t>
            </a:r>
            <a:r>
              <a:rPr lang="en-US" sz="2400" dirty="0">
                <a:solidFill>
                  <a:schemeClr val="tx1"/>
                </a:solidFill>
                <a:sym typeface="Wingdings" pitchFamily="2" charset="2"/>
              </a:rPr>
              <a:t>)</a:t>
            </a:r>
          </a:p>
        </p:txBody>
      </p:sp>
    </p:spTree>
    <p:extLst>
      <p:ext uri="{BB962C8B-B14F-4D97-AF65-F5344CB8AC3E}">
        <p14:creationId xmlns:p14="http://schemas.microsoft.com/office/powerpoint/2010/main" val="83697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996545" y="301392"/>
            <a:ext cx="496685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Rectangle 19">
            <a:extLst>
              <a:ext uri="{FF2B5EF4-FFF2-40B4-BE49-F238E27FC236}">
                <a16:creationId xmlns:a16="http://schemas.microsoft.com/office/drawing/2014/main" id="{C85E281C-1565-C349-BCEF-CB59D924792F}"/>
              </a:ext>
            </a:extLst>
          </p:cNvPr>
          <p:cNvSpPr/>
          <p:nvPr/>
        </p:nvSpPr>
        <p:spPr>
          <a:xfrm>
            <a:off x="373983" y="270453"/>
            <a:ext cx="11589418" cy="3398671"/>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D59D507-15FA-6A4E-A01D-995FB2444546}"/>
              </a:ext>
            </a:extLst>
          </p:cNvPr>
          <p:cNvSpPr/>
          <p:nvPr/>
        </p:nvSpPr>
        <p:spPr>
          <a:xfrm>
            <a:off x="5563465" y="2718350"/>
            <a:ext cx="6494646" cy="395512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7941846-108A-354C-BD0F-F8C23AD22759}"/>
              </a:ext>
            </a:extLst>
          </p:cNvPr>
          <p:cNvSpPr/>
          <p:nvPr/>
        </p:nvSpPr>
        <p:spPr>
          <a:xfrm>
            <a:off x="437656" y="4077655"/>
            <a:ext cx="5031098" cy="2558366"/>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ular Callout 9">
            <a:extLst>
              <a:ext uri="{FF2B5EF4-FFF2-40B4-BE49-F238E27FC236}">
                <a16:creationId xmlns:a16="http://schemas.microsoft.com/office/drawing/2014/main" id="{AAFCAC82-9BBD-7149-9DD8-E2FD0A8EFBBE}"/>
              </a:ext>
            </a:extLst>
          </p:cNvPr>
          <p:cNvSpPr/>
          <p:nvPr/>
        </p:nvSpPr>
        <p:spPr>
          <a:xfrm flipH="1">
            <a:off x="1992052" y="1209605"/>
            <a:ext cx="8877394" cy="2508122"/>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ntent Placeholder 2">
            <a:extLst>
              <a:ext uri="{FF2B5EF4-FFF2-40B4-BE49-F238E27FC236}">
                <a16:creationId xmlns:a16="http://schemas.microsoft.com/office/drawing/2014/main" id="{C0D9D2E1-BFA5-0C4B-835C-B0F8C8A66678}"/>
              </a:ext>
            </a:extLst>
          </p:cNvPr>
          <p:cNvSpPr txBox="1">
            <a:spLocks/>
          </p:cNvSpPr>
          <p:nvPr/>
        </p:nvSpPr>
        <p:spPr>
          <a:xfrm>
            <a:off x="2378359" y="1555843"/>
            <a:ext cx="8104779" cy="16781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0"/>
              </a:spcBef>
            </a:pPr>
            <a:r>
              <a:rPr lang="en-US" b="1" dirty="0">
                <a:solidFill>
                  <a:schemeClr val="tx1"/>
                </a:solidFill>
                <a:sym typeface="Wingdings" pitchFamily="2" charset="2"/>
              </a:rPr>
              <a:t>Lexical analysis; normalize and disambiguate words</a:t>
            </a:r>
          </a:p>
          <a:p>
            <a:pPr algn="ctr">
              <a:spcBef>
                <a:spcPts val="2000"/>
              </a:spcBef>
            </a:pPr>
            <a:r>
              <a:rPr lang="en-US" sz="2400" dirty="0">
                <a:solidFill>
                  <a:schemeClr val="tx1"/>
                </a:solidFill>
                <a:sym typeface="Wingdings" pitchFamily="2" charset="2"/>
              </a:rPr>
              <a:t>(e.g., </a:t>
            </a:r>
            <a:r>
              <a:rPr lang="en-US" sz="2400" dirty="0">
                <a:solidFill>
                  <a:srgbClr val="C00000"/>
                </a:solidFill>
                <a:sym typeface="Wingdings" pitchFamily="2" charset="2"/>
              </a:rPr>
              <a:t>bank, mean, hand it to you, make up, take out</a:t>
            </a:r>
            <a:r>
              <a:rPr lang="en-US" sz="2400" dirty="0">
                <a:solidFill>
                  <a:schemeClr val="tx1"/>
                </a:solidFill>
                <a:sym typeface="Wingdings" pitchFamily="2" charset="2"/>
              </a:rPr>
              <a:t>)</a:t>
            </a:r>
          </a:p>
        </p:txBody>
      </p:sp>
    </p:spTree>
    <p:extLst>
      <p:ext uri="{BB962C8B-B14F-4D97-AF65-F5344CB8AC3E}">
        <p14:creationId xmlns:p14="http://schemas.microsoft.com/office/powerpoint/2010/main" val="2040901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996545" y="301392"/>
            <a:ext cx="496685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Rectangle 19">
            <a:extLst>
              <a:ext uri="{FF2B5EF4-FFF2-40B4-BE49-F238E27FC236}">
                <a16:creationId xmlns:a16="http://schemas.microsoft.com/office/drawing/2014/main" id="{C85E281C-1565-C349-BCEF-CB59D924792F}"/>
              </a:ext>
            </a:extLst>
          </p:cNvPr>
          <p:cNvSpPr/>
          <p:nvPr/>
        </p:nvSpPr>
        <p:spPr>
          <a:xfrm>
            <a:off x="373983" y="270454"/>
            <a:ext cx="11589418" cy="258178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D59D507-15FA-6A4E-A01D-995FB2444546}"/>
              </a:ext>
            </a:extLst>
          </p:cNvPr>
          <p:cNvSpPr/>
          <p:nvPr/>
        </p:nvSpPr>
        <p:spPr>
          <a:xfrm>
            <a:off x="5563465" y="2718350"/>
            <a:ext cx="6494646" cy="395512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7941846-108A-354C-BD0F-F8C23AD22759}"/>
              </a:ext>
            </a:extLst>
          </p:cNvPr>
          <p:cNvSpPr/>
          <p:nvPr/>
        </p:nvSpPr>
        <p:spPr>
          <a:xfrm>
            <a:off x="437656" y="3594100"/>
            <a:ext cx="5031098" cy="3041921"/>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ular Callout 9">
            <a:extLst>
              <a:ext uri="{FF2B5EF4-FFF2-40B4-BE49-F238E27FC236}">
                <a16:creationId xmlns:a16="http://schemas.microsoft.com/office/drawing/2014/main" id="{6D18E6FB-F297-7E47-9934-4718E4C77294}"/>
              </a:ext>
            </a:extLst>
          </p:cNvPr>
          <p:cNvSpPr/>
          <p:nvPr/>
        </p:nvSpPr>
        <p:spPr>
          <a:xfrm flipH="1" flipV="1">
            <a:off x="1855247" y="3517866"/>
            <a:ext cx="8877394" cy="2591732"/>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2">
            <a:extLst>
              <a:ext uri="{FF2B5EF4-FFF2-40B4-BE49-F238E27FC236}">
                <a16:creationId xmlns:a16="http://schemas.microsoft.com/office/drawing/2014/main" id="{1CD4CF67-AE3B-CD43-A912-C4F8A481B6C4}"/>
              </a:ext>
            </a:extLst>
          </p:cNvPr>
          <p:cNvSpPr txBox="1">
            <a:spLocks/>
          </p:cNvSpPr>
          <p:nvPr/>
        </p:nvSpPr>
        <p:spPr>
          <a:xfrm>
            <a:off x="2231974" y="4100344"/>
            <a:ext cx="8104779" cy="16781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0"/>
              </a:spcBef>
            </a:pPr>
            <a:r>
              <a:rPr lang="en-US" b="1" dirty="0">
                <a:solidFill>
                  <a:schemeClr val="tx1"/>
                </a:solidFill>
                <a:sym typeface="Wingdings" pitchFamily="2" charset="2"/>
              </a:rPr>
              <a:t>Transform a sequence of characters into a hierarchical/compositional structure</a:t>
            </a:r>
          </a:p>
          <a:p>
            <a:pPr algn="ctr">
              <a:spcBef>
                <a:spcPts val="2000"/>
              </a:spcBef>
            </a:pPr>
            <a:r>
              <a:rPr lang="en-US" sz="2400" dirty="0">
                <a:solidFill>
                  <a:schemeClr val="tx1"/>
                </a:solidFill>
                <a:sym typeface="Wingdings" pitchFamily="2" charset="2"/>
              </a:rPr>
              <a:t>(e.g., </a:t>
            </a:r>
            <a:r>
              <a:rPr lang="en-US" sz="2400" dirty="0">
                <a:solidFill>
                  <a:srgbClr val="C00000"/>
                </a:solidFill>
                <a:sym typeface="Wingdings" pitchFamily="2" charset="2"/>
              </a:rPr>
              <a:t>students hate annoying professors; Mary saw the old man with a telescope</a:t>
            </a:r>
            <a:r>
              <a:rPr lang="en-US" sz="2400" dirty="0">
                <a:solidFill>
                  <a:schemeClr val="tx1"/>
                </a:solidFill>
                <a:sym typeface="Wingdings" pitchFamily="2" charset="2"/>
              </a:rPr>
              <a:t>)</a:t>
            </a:r>
          </a:p>
        </p:txBody>
      </p:sp>
    </p:spTree>
    <p:extLst>
      <p:ext uri="{BB962C8B-B14F-4D97-AF65-F5344CB8AC3E}">
        <p14:creationId xmlns:p14="http://schemas.microsoft.com/office/powerpoint/2010/main" val="230317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2"/>
            <a:ext cx="2771594" cy="1331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996545" y="301392"/>
            <a:ext cx="496685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Rectangle 19">
            <a:extLst>
              <a:ext uri="{FF2B5EF4-FFF2-40B4-BE49-F238E27FC236}">
                <a16:creationId xmlns:a16="http://schemas.microsoft.com/office/drawing/2014/main" id="{C85E281C-1565-C349-BCEF-CB59D924792F}"/>
              </a:ext>
            </a:extLst>
          </p:cNvPr>
          <p:cNvSpPr/>
          <p:nvPr/>
        </p:nvSpPr>
        <p:spPr>
          <a:xfrm>
            <a:off x="373983" y="270454"/>
            <a:ext cx="11589418" cy="211676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D59D507-15FA-6A4E-A01D-995FB2444546}"/>
              </a:ext>
            </a:extLst>
          </p:cNvPr>
          <p:cNvSpPr/>
          <p:nvPr/>
        </p:nvSpPr>
        <p:spPr>
          <a:xfrm>
            <a:off x="5563465" y="2387221"/>
            <a:ext cx="6494646" cy="428625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7941846-108A-354C-BD0F-F8C23AD22759}"/>
              </a:ext>
            </a:extLst>
          </p:cNvPr>
          <p:cNvSpPr/>
          <p:nvPr/>
        </p:nvSpPr>
        <p:spPr>
          <a:xfrm>
            <a:off x="437656" y="3048000"/>
            <a:ext cx="5031098" cy="3588021"/>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ular Callout 9">
            <a:extLst>
              <a:ext uri="{FF2B5EF4-FFF2-40B4-BE49-F238E27FC236}">
                <a16:creationId xmlns:a16="http://schemas.microsoft.com/office/drawing/2014/main" id="{5E7EC79E-A513-CE46-9525-F32EAE050132}"/>
              </a:ext>
            </a:extLst>
          </p:cNvPr>
          <p:cNvSpPr/>
          <p:nvPr/>
        </p:nvSpPr>
        <p:spPr>
          <a:xfrm flipH="1" flipV="1">
            <a:off x="1852427" y="2881299"/>
            <a:ext cx="8877394" cy="2591732"/>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ntent Placeholder 2">
            <a:extLst>
              <a:ext uri="{FF2B5EF4-FFF2-40B4-BE49-F238E27FC236}">
                <a16:creationId xmlns:a16="http://schemas.microsoft.com/office/drawing/2014/main" id="{C48B8FC4-9E69-9849-AC29-DFF94BD567D2}"/>
              </a:ext>
            </a:extLst>
          </p:cNvPr>
          <p:cNvSpPr txBox="1">
            <a:spLocks/>
          </p:cNvSpPr>
          <p:nvPr/>
        </p:nvSpPr>
        <p:spPr>
          <a:xfrm>
            <a:off x="2238734" y="3480394"/>
            <a:ext cx="8104779" cy="16781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0"/>
              </a:spcBef>
            </a:pPr>
            <a:r>
              <a:rPr lang="en-US" b="1" dirty="0">
                <a:solidFill>
                  <a:schemeClr val="tx1"/>
                </a:solidFill>
                <a:sym typeface="Wingdings" pitchFamily="2" charset="2"/>
              </a:rPr>
              <a:t>Determines meaning</a:t>
            </a:r>
          </a:p>
          <a:p>
            <a:pPr algn="ctr">
              <a:spcBef>
                <a:spcPts val="2000"/>
              </a:spcBef>
            </a:pPr>
            <a:r>
              <a:rPr lang="en-US" sz="2400" dirty="0">
                <a:solidFill>
                  <a:schemeClr val="tx1"/>
                </a:solidFill>
                <a:sym typeface="Wingdings" pitchFamily="2" charset="2"/>
              </a:rPr>
              <a:t>(e.g., </a:t>
            </a:r>
            <a:r>
              <a:rPr lang="en-US" sz="2400" dirty="0">
                <a:solidFill>
                  <a:srgbClr val="C00000"/>
                </a:solidFill>
                <a:sym typeface="Wingdings" pitchFamily="2" charset="2"/>
              </a:rPr>
              <a:t>NLU / intent recognition; natural language inference; summarization; question-answering</a:t>
            </a:r>
            <a:r>
              <a:rPr lang="en-US" sz="2400" dirty="0">
                <a:solidFill>
                  <a:schemeClr val="tx1"/>
                </a:solidFill>
                <a:sym typeface="Wingdings" pitchFamily="2" charset="2"/>
              </a:rPr>
              <a:t>)</a:t>
            </a:r>
          </a:p>
        </p:txBody>
      </p:sp>
    </p:spTree>
    <p:extLst>
      <p:ext uri="{BB962C8B-B14F-4D97-AF65-F5344CB8AC3E}">
        <p14:creationId xmlns:p14="http://schemas.microsoft.com/office/powerpoint/2010/main" val="385597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2"/>
            <a:ext cx="2771594" cy="1331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996545" y="301392"/>
            <a:ext cx="496685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Rectangle 19">
            <a:extLst>
              <a:ext uri="{FF2B5EF4-FFF2-40B4-BE49-F238E27FC236}">
                <a16:creationId xmlns:a16="http://schemas.microsoft.com/office/drawing/2014/main" id="{C85E281C-1565-C349-BCEF-CB59D924792F}"/>
              </a:ext>
            </a:extLst>
          </p:cNvPr>
          <p:cNvSpPr/>
          <p:nvPr/>
        </p:nvSpPr>
        <p:spPr>
          <a:xfrm>
            <a:off x="373983" y="270454"/>
            <a:ext cx="11589418" cy="147614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D59D507-15FA-6A4E-A01D-995FB2444546}"/>
              </a:ext>
            </a:extLst>
          </p:cNvPr>
          <p:cNvSpPr/>
          <p:nvPr/>
        </p:nvSpPr>
        <p:spPr>
          <a:xfrm>
            <a:off x="5563465" y="1797719"/>
            <a:ext cx="6494646" cy="487575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7941846-108A-354C-BD0F-F8C23AD22759}"/>
              </a:ext>
            </a:extLst>
          </p:cNvPr>
          <p:cNvSpPr/>
          <p:nvPr/>
        </p:nvSpPr>
        <p:spPr>
          <a:xfrm>
            <a:off x="437656" y="2387222"/>
            <a:ext cx="5031098" cy="4248800"/>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ular Callout 9">
            <a:extLst>
              <a:ext uri="{FF2B5EF4-FFF2-40B4-BE49-F238E27FC236}">
                <a16:creationId xmlns:a16="http://schemas.microsoft.com/office/drawing/2014/main" id="{8510D87A-D7E1-1A4D-84A4-58587FA38A83}"/>
              </a:ext>
            </a:extLst>
          </p:cNvPr>
          <p:cNvSpPr/>
          <p:nvPr/>
        </p:nvSpPr>
        <p:spPr>
          <a:xfrm flipH="1" flipV="1">
            <a:off x="1842846" y="2383352"/>
            <a:ext cx="8877394" cy="2591732"/>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2">
            <a:extLst>
              <a:ext uri="{FF2B5EF4-FFF2-40B4-BE49-F238E27FC236}">
                <a16:creationId xmlns:a16="http://schemas.microsoft.com/office/drawing/2014/main" id="{18289EE7-1ECF-9B49-81CD-BE09ACCB71AE}"/>
              </a:ext>
            </a:extLst>
          </p:cNvPr>
          <p:cNvSpPr txBox="1">
            <a:spLocks/>
          </p:cNvSpPr>
          <p:nvPr/>
        </p:nvSpPr>
        <p:spPr>
          <a:xfrm>
            <a:off x="2209865" y="3077442"/>
            <a:ext cx="8104779" cy="16781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0"/>
              </a:spcBef>
            </a:pPr>
            <a:r>
              <a:rPr lang="en-US" b="1" dirty="0">
                <a:solidFill>
                  <a:schemeClr val="tx1"/>
                </a:solidFill>
                <a:sym typeface="Wingdings" pitchFamily="2" charset="2"/>
              </a:rPr>
              <a:t>Understands how context affects meaning</a:t>
            </a:r>
          </a:p>
          <a:p>
            <a:pPr algn="ctr">
              <a:spcBef>
                <a:spcPts val="2000"/>
              </a:spcBef>
            </a:pPr>
            <a:r>
              <a:rPr lang="en-US" sz="2400" dirty="0">
                <a:solidFill>
                  <a:schemeClr val="tx1"/>
                </a:solidFill>
                <a:sym typeface="Wingdings" pitchFamily="2" charset="2"/>
              </a:rPr>
              <a:t>(i.e., </a:t>
            </a:r>
            <a:r>
              <a:rPr lang="en-US" sz="2400" dirty="0">
                <a:solidFill>
                  <a:srgbClr val="C00000"/>
                </a:solidFill>
                <a:sym typeface="Wingdings" pitchFamily="2" charset="2"/>
              </a:rPr>
              <a:t>not only concerns how meaning depends on structural and linguistic knowledge (grammar) of the speaker, but on the context of the utterance, too</a:t>
            </a:r>
            <a:r>
              <a:rPr lang="en-US" sz="2400" dirty="0">
                <a:solidFill>
                  <a:schemeClr val="tx1"/>
                </a:solidFill>
                <a:sym typeface="Wingdings" pitchFamily="2" charset="2"/>
              </a:rPr>
              <a:t>)</a:t>
            </a:r>
          </a:p>
        </p:txBody>
      </p:sp>
    </p:spTree>
    <p:extLst>
      <p:ext uri="{BB962C8B-B14F-4D97-AF65-F5344CB8AC3E}">
        <p14:creationId xmlns:p14="http://schemas.microsoft.com/office/powerpoint/2010/main" val="208582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2"/>
            <a:ext cx="2771594" cy="3640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30" name="Content Placeholder 2">
            <a:extLst>
              <a:ext uri="{FF2B5EF4-FFF2-40B4-BE49-F238E27FC236}">
                <a16:creationId xmlns:a16="http://schemas.microsoft.com/office/drawing/2014/main" id="{417015BF-63D5-FD44-8C0E-BFE90CB418DD}"/>
              </a:ext>
            </a:extLst>
          </p:cNvPr>
          <p:cNvSpPr txBox="1">
            <a:spLocks/>
          </p:cNvSpPr>
          <p:nvPr/>
        </p:nvSpPr>
        <p:spPr>
          <a:xfrm>
            <a:off x="6996545" y="301392"/>
            <a:ext cx="4966855" cy="299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solidFill>
                  <a:schemeClr val="accent5">
                    <a:lumMod val="50000"/>
                  </a:schemeClr>
                </a:solidFill>
                <a:latin typeface="Avenir Light" panose="020B0402020203020204" pitchFamily="34" charset="77"/>
              </a:rPr>
              <a:t>Many ways to express the </a:t>
            </a:r>
            <a:r>
              <a:rPr lang="en-US" sz="2400" b="1" dirty="0">
                <a:solidFill>
                  <a:srgbClr val="C00000"/>
                </a:solidFill>
                <a:latin typeface="Avenir Light" panose="020B0402020203020204" pitchFamily="34" charset="77"/>
              </a:rPr>
              <a:t>same meaning</a:t>
            </a:r>
          </a:p>
          <a:p>
            <a:pPr>
              <a:lnSpc>
                <a:spcPct val="120000"/>
              </a:lnSpc>
            </a:pPr>
            <a:r>
              <a:rPr lang="en-US" sz="2400" b="1" dirty="0">
                <a:solidFill>
                  <a:srgbClr val="C00000"/>
                </a:solidFill>
                <a:latin typeface="Avenir Light" panose="020B0402020203020204" pitchFamily="34" charset="77"/>
              </a:rPr>
              <a:t>Infinite meanings </a:t>
            </a:r>
            <a:r>
              <a:rPr lang="en-US" sz="2400" b="1" dirty="0">
                <a:solidFill>
                  <a:schemeClr val="accent5">
                    <a:lumMod val="50000"/>
                  </a:schemeClr>
                </a:solidFill>
                <a:latin typeface="Avenir Light" panose="020B0402020203020204" pitchFamily="34" charset="77"/>
              </a:rPr>
              <a:t>can be expressed</a:t>
            </a:r>
          </a:p>
          <a:p>
            <a:pPr>
              <a:lnSpc>
                <a:spcPct val="120000"/>
              </a:lnSpc>
            </a:pPr>
            <a:r>
              <a:rPr lang="en-US" sz="2400" b="1" dirty="0">
                <a:solidFill>
                  <a:schemeClr val="accent5">
                    <a:lumMod val="50000"/>
                  </a:schemeClr>
                </a:solidFill>
                <a:latin typeface="Avenir Light" panose="020B0402020203020204" pitchFamily="34" charset="77"/>
              </a:rPr>
              <a:t>Languages widely differ in these complex interactions</a:t>
            </a:r>
          </a:p>
        </p:txBody>
      </p:sp>
      <p:sp>
        <p:nvSpPr>
          <p:cNvPr id="20" name="Rectangle 19">
            <a:extLst>
              <a:ext uri="{FF2B5EF4-FFF2-40B4-BE49-F238E27FC236}">
                <a16:creationId xmlns:a16="http://schemas.microsoft.com/office/drawing/2014/main" id="{C85E281C-1565-C349-BCEF-CB59D924792F}"/>
              </a:ext>
            </a:extLst>
          </p:cNvPr>
          <p:cNvSpPr/>
          <p:nvPr/>
        </p:nvSpPr>
        <p:spPr>
          <a:xfrm>
            <a:off x="373983" y="270455"/>
            <a:ext cx="5679861" cy="83786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D59D507-15FA-6A4E-A01D-995FB2444546}"/>
              </a:ext>
            </a:extLst>
          </p:cNvPr>
          <p:cNvSpPr/>
          <p:nvPr/>
        </p:nvSpPr>
        <p:spPr>
          <a:xfrm>
            <a:off x="6378249" y="270455"/>
            <a:ext cx="5679861" cy="64030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7941846-108A-354C-BD0F-F8C23AD22759}"/>
              </a:ext>
            </a:extLst>
          </p:cNvPr>
          <p:cNvSpPr/>
          <p:nvPr/>
        </p:nvSpPr>
        <p:spPr>
          <a:xfrm>
            <a:off x="437655" y="1765300"/>
            <a:ext cx="6072867" cy="487072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ular Callout 9">
            <a:extLst>
              <a:ext uri="{FF2B5EF4-FFF2-40B4-BE49-F238E27FC236}">
                <a16:creationId xmlns:a16="http://schemas.microsoft.com/office/drawing/2014/main" id="{AD8A6ABF-1505-1444-A76A-9D06EC88B487}"/>
              </a:ext>
            </a:extLst>
          </p:cNvPr>
          <p:cNvSpPr/>
          <p:nvPr/>
        </p:nvSpPr>
        <p:spPr>
          <a:xfrm flipH="1" flipV="1">
            <a:off x="1853356" y="1758597"/>
            <a:ext cx="8877394" cy="2591732"/>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ntent Placeholder 2">
            <a:extLst>
              <a:ext uri="{FF2B5EF4-FFF2-40B4-BE49-F238E27FC236}">
                <a16:creationId xmlns:a16="http://schemas.microsoft.com/office/drawing/2014/main" id="{AC28BFC2-10CD-F740-B2AA-7202BF17A2F2}"/>
              </a:ext>
            </a:extLst>
          </p:cNvPr>
          <p:cNvSpPr txBox="1">
            <a:spLocks/>
          </p:cNvSpPr>
          <p:nvPr/>
        </p:nvSpPr>
        <p:spPr>
          <a:xfrm>
            <a:off x="2209865" y="2202267"/>
            <a:ext cx="8104779" cy="16781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0"/>
              </a:spcBef>
            </a:pPr>
            <a:r>
              <a:rPr lang="en-US" b="1" dirty="0">
                <a:solidFill>
                  <a:schemeClr val="tx1"/>
                </a:solidFill>
                <a:sym typeface="Wingdings" pitchFamily="2" charset="2"/>
              </a:rPr>
              <a:t>Understands structures and effects of interweaving dialog</a:t>
            </a:r>
          </a:p>
          <a:p>
            <a:pPr algn="ctr">
              <a:spcBef>
                <a:spcPts val="2000"/>
              </a:spcBef>
            </a:pPr>
            <a:r>
              <a:rPr lang="en-US" sz="2400" dirty="0">
                <a:solidFill>
                  <a:schemeClr val="tx1"/>
                </a:solidFill>
                <a:sym typeface="Wingdings" pitchFamily="2" charset="2"/>
              </a:rPr>
              <a:t>(i.e., </a:t>
            </a:r>
            <a:r>
              <a:rPr lang="en-US" sz="2400" dirty="0">
                <a:solidFill>
                  <a:srgbClr val="C00000"/>
                </a:solidFill>
                <a:sym typeface="Wingdings" pitchFamily="2" charset="2"/>
              </a:rPr>
              <a:t>Jhene tried to put the trophy in the suitcase but </a:t>
            </a:r>
            <a:r>
              <a:rPr lang="en-US" sz="2400" b="1" dirty="0">
                <a:solidFill>
                  <a:srgbClr val="C00000"/>
                </a:solidFill>
                <a:sym typeface="Wingdings" pitchFamily="2" charset="2"/>
              </a:rPr>
              <a:t>it</a:t>
            </a:r>
            <a:r>
              <a:rPr lang="en-US" sz="2400" dirty="0">
                <a:solidFill>
                  <a:srgbClr val="C00000"/>
                </a:solidFill>
                <a:sym typeface="Wingdings" pitchFamily="2" charset="2"/>
              </a:rPr>
              <a:t> was too big. She finally got </a:t>
            </a:r>
            <a:r>
              <a:rPr lang="en-US" sz="2400" b="1" dirty="0">
                <a:solidFill>
                  <a:srgbClr val="C00000"/>
                </a:solidFill>
                <a:sym typeface="Wingdings" pitchFamily="2" charset="2"/>
              </a:rPr>
              <a:t>it</a:t>
            </a:r>
            <a:r>
              <a:rPr lang="en-US" sz="2400" dirty="0">
                <a:solidFill>
                  <a:srgbClr val="C00000"/>
                </a:solidFill>
                <a:sym typeface="Wingdings" pitchFamily="2" charset="2"/>
              </a:rPr>
              <a:t> to close.</a:t>
            </a:r>
            <a:r>
              <a:rPr lang="en-US" sz="2400" dirty="0">
                <a:solidFill>
                  <a:schemeClr val="tx1"/>
                </a:solidFill>
                <a:sym typeface="Wingdings" pitchFamily="2" charset="2"/>
              </a:rPr>
              <a:t>)</a:t>
            </a:r>
          </a:p>
        </p:txBody>
      </p:sp>
    </p:spTree>
    <p:extLst>
      <p:ext uri="{BB962C8B-B14F-4D97-AF65-F5344CB8AC3E}">
        <p14:creationId xmlns:p14="http://schemas.microsoft.com/office/powerpoint/2010/main" val="74409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6" name="Slide Number Placeholder 9">
            <a:extLst>
              <a:ext uri="{FF2B5EF4-FFF2-40B4-BE49-F238E27FC236}">
                <a16:creationId xmlns:a16="http://schemas.microsoft.com/office/drawing/2014/main" id="{51F7365B-E98D-E341-BFF9-8A54618B6375}"/>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a:p>
        </p:txBody>
      </p:sp>
    </p:spTree>
    <p:extLst>
      <p:ext uri="{BB962C8B-B14F-4D97-AF65-F5344CB8AC3E}">
        <p14:creationId xmlns:p14="http://schemas.microsoft.com/office/powerpoint/2010/main" val="339422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DE49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a:extLst>
              <a:ext uri="{FF2B5EF4-FFF2-40B4-BE49-F238E27FC236}">
                <a16:creationId xmlns:a16="http://schemas.microsoft.com/office/drawing/2014/main" id="{E0CCD812-98E4-654D-AFB7-CCC7166FCDA5}"/>
              </a:ext>
            </a:extLst>
          </p:cNvPr>
          <p:cNvSpPr/>
          <p:nvPr/>
        </p:nvSpPr>
        <p:spPr>
          <a:xfrm>
            <a:off x="7042150" y="120402"/>
            <a:ext cx="4965700" cy="6617196"/>
          </a:xfrm>
          <a:prstGeom prst="rect">
            <a:avLst/>
          </a:prstGeom>
          <a:solidFill>
            <a:schemeClr val="bg1"/>
          </a:solidFill>
          <a:ln w="60325">
            <a:solidFill>
              <a:schemeClr val="accent1">
                <a:shade val="50000"/>
              </a:schemeClr>
            </a:solidFill>
          </a:ln>
        </p:spPr>
        <p:txBody>
          <a:bodyPr wrap="square">
            <a:spAutoFit/>
          </a:bodyPr>
          <a:lstStyle/>
          <a:p>
            <a:pPr algn="ctr"/>
            <a:r>
              <a:rPr lang="en-US" sz="2800" b="1" dirty="0"/>
              <a:t>Lil Bag-of-Words Wow (rapper)</a:t>
            </a:r>
          </a:p>
          <a:p>
            <a:r>
              <a:rPr lang="en-US" dirty="0"/>
              <a:t>--------------------------------------------------------------------</a:t>
            </a:r>
          </a:p>
          <a:p>
            <a:r>
              <a:rPr lang="en-US" b="1" dirty="0"/>
              <a:t>Shad Gregory Moss</a:t>
            </a:r>
            <a:r>
              <a:rPr lang="en-US" dirty="0"/>
              <a:t> (born March 9, 1987), better known by his </a:t>
            </a:r>
            <a:r>
              <a:rPr lang="en-US" dirty="0">
                <a:hlinkClick r:id="rId3" tooltip="Stage name"/>
              </a:rPr>
              <a:t>stage name</a:t>
            </a:r>
            <a:r>
              <a:rPr lang="en-US" dirty="0"/>
              <a:t> </a:t>
            </a:r>
            <a:r>
              <a:rPr lang="en-US" b="1" dirty="0"/>
              <a:t>Bow Wow</a:t>
            </a:r>
            <a:r>
              <a:rPr lang="en-US" dirty="0"/>
              <a:t> (formerly </a:t>
            </a:r>
            <a:r>
              <a:rPr lang="en-US" b="1" dirty="0"/>
              <a:t>Lil' Bow Wow</a:t>
            </a:r>
            <a:r>
              <a:rPr lang="en-US" dirty="0"/>
              <a:t>), is an American rapper, actor, and </a:t>
            </a:r>
            <a:r>
              <a:rPr lang="en-US" dirty="0">
                <a:hlinkClick r:id="rId4" tooltip="Television presenter"/>
              </a:rPr>
              <a:t>television presenter</a:t>
            </a:r>
            <a:r>
              <a:rPr lang="en-US" dirty="0"/>
              <a:t>. Moss' career began upon being discovered by rapper </a:t>
            </a:r>
            <a:r>
              <a:rPr lang="en-US" dirty="0">
                <a:hlinkClick r:id="rId5" tooltip="Snoop Dogg"/>
              </a:rPr>
              <a:t>Snoop Dogg</a:t>
            </a:r>
            <a:r>
              <a:rPr lang="en-US" dirty="0"/>
              <a:t> in the late 1990s, eventually being brought to record producer </a:t>
            </a:r>
            <a:r>
              <a:rPr lang="en-US" dirty="0">
                <a:hlinkClick r:id="rId6" tooltip="Jermaine Dupri"/>
              </a:rPr>
              <a:t>Jermaine Dupri</a:t>
            </a:r>
            <a:r>
              <a:rPr lang="en-US" dirty="0"/>
              <a:t> and signed to </a:t>
            </a:r>
            <a:r>
              <a:rPr lang="en-US" dirty="0">
                <a:hlinkClick r:id="rId7" tooltip="So So Def Recordings"/>
              </a:rPr>
              <a:t>So So Def Recordings</a:t>
            </a:r>
            <a:r>
              <a:rPr lang="en-US" dirty="0"/>
              <a:t>. As Lil' Bow Wow, he released his first album at age 13, </a:t>
            </a:r>
            <a:r>
              <a:rPr lang="en-US" i="1" dirty="0">
                <a:hlinkClick r:id="rId8" tooltip="Beware of Dog (album)"/>
              </a:rPr>
              <a:t>Beware of Dog</a:t>
            </a:r>
            <a:r>
              <a:rPr lang="en-US" dirty="0"/>
              <a:t>, in 2000, which was followed by </a:t>
            </a:r>
            <a:r>
              <a:rPr lang="en-US" i="1" dirty="0">
                <a:hlinkClick r:id="rId9" tooltip="Doggy Bag"/>
              </a:rPr>
              <a:t>Doggy Bag</a:t>
            </a:r>
            <a:r>
              <a:rPr lang="en-US" dirty="0"/>
              <a:t> a year later.</a:t>
            </a:r>
          </a:p>
          <a:p>
            <a:endParaRPr lang="en-US" dirty="0"/>
          </a:p>
          <a:p>
            <a:r>
              <a:rPr lang="en-US" dirty="0"/>
              <a:t>He has released six </a:t>
            </a:r>
            <a:r>
              <a:rPr lang="en-US" dirty="0">
                <a:hlinkClick r:id="rId10" tooltip="Studio album"/>
              </a:rPr>
              <a:t>studio albums</a:t>
            </a:r>
            <a:r>
              <a:rPr lang="en-US" dirty="0"/>
              <a:t>, twenty-six </a:t>
            </a:r>
            <a:r>
              <a:rPr lang="en-US" dirty="0">
                <a:hlinkClick r:id="rId11" tooltip="Single (music)"/>
              </a:rPr>
              <a:t>singles</a:t>
            </a:r>
            <a:r>
              <a:rPr lang="en-US" dirty="0"/>
              <a:t>, fifty-one </a:t>
            </a:r>
            <a:r>
              <a:rPr lang="en-US" dirty="0">
                <a:hlinkClick r:id="rId12" tooltip="Music video"/>
              </a:rPr>
              <a:t>music videos</a:t>
            </a:r>
            <a:r>
              <a:rPr lang="en-US" dirty="0"/>
              <a:t>, and eight </a:t>
            </a:r>
            <a:r>
              <a:rPr lang="en-US" dirty="0">
                <a:hlinkClick r:id="rId13" tooltip="Mixtape"/>
              </a:rPr>
              <a:t>mixtapes</a:t>
            </a:r>
            <a:r>
              <a:rPr lang="en-US" dirty="0"/>
              <a:t>.</a:t>
            </a:r>
          </a:p>
          <a:p>
            <a:endParaRPr lang="en-US" dirty="0"/>
          </a:p>
          <a:p>
            <a:r>
              <a:rPr lang="en-US" dirty="0"/>
              <a:t>In his career, Bow Wow has had a total of twelve </a:t>
            </a:r>
            <a:r>
              <a:rPr lang="en-US" dirty="0">
                <a:hlinkClick r:id="rId14" tooltip="Top 40"/>
              </a:rPr>
              <a:t>top 40 singles</a:t>
            </a:r>
            <a:r>
              <a:rPr lang="en-US" dirty="0"/>
              <a:t> (three of which were top ten hits) on the US </a:t>
            </a:r>
            <a:r>
              <a:rPr lang="en-US" i="1" dirty="0">
                <a:hlinkClick r:id="rId15" tooltip="Billboard Hot 100"/>
              </a:rPr>
              <a:t>Billboard</a:t>
            </a:r>
            <a:r>
              <a:rPr lang="en-US" dirty="0">
                <a:hlinkClick r:id="rId15" tooltip="Billboard Hot 100"/>
              </a:rPr>
              <a:t> Hot 100</a:t>
            </a:r>
            <a:r>
              <a:rPr lang="en-US" dirty="0"/>
              <a:t> chart. He has sold over 10 million copies and 14 million digital assets worldwide.</a:t>
            </a:r>
            <a:r>
              <a:rPr lang="en-US" baseline="30000" dirty="0">
                <a:hlinkClick r:id="rId16"/>
              </a:rPr>
              <a:t>[1]</a:t>
            </a:r>
            <a:endParaRPr lang="en-US" baseline="30000" dirty="0"/>
          </a:p>
          <a:p>
            <a:pPr algn="r"/>
            <a:r>
              <a:rPr lang="en-US" baseline="30000" dirty="0">
                <a:solidFill>
                  <a:srgbClr val="FF0000"/>
                </a:solidFill>
              </a:rPr>
              <a:t>-- https://</a:t>
            </a:r>
            <a:r>
              <a:rPr lang="en-US" baseline="30000" dirty="0" err="1">
                <a:solidFill>
                  <a:srgbClr val="FF0000"/>
                </a:solidFill>
              </a:rPr>
              <a:t>en.wikipedia.org</a:t>
            </a:r>
            <a:r>
              <a:rPr lang="en-US" baseline="30000" dirty="0">
                <a:solidFill>
                  <a:srgbClr val="FF0000"/>
                </a:solidFill>
              </a:rPr>
              <a:t>/wiki/</a:t>
            </a:r>
            <a:r>
              <a:rPr lang="en-US" baseline="30000" dirty="0" err="1">
                <a:solidFill>
                  <a:srgbClr val="FF0000"/>
                </a:solidFill>
              </a:rPr>
              <a:t>Bow_Wow</a:t>
            </a:r>
            <a:r>
              <a:rPr lang="en-US" baseline="30000" dirty="0">
                <a:solidFill>
                  <a:srgbClr val="FF0000"/>
                </a:solidFill>
              </a:rPr>
              <a:t>_(rapper)</a:t>
            </a:r>
            <a:endParaRPr lang="en-US" dirty="0">
              <a:solidFill>
                <a:srgbClr val="FF0000"/>
              </a:solidFill>
            </a:endParaRPr>
          </a:p>
        </p:txBody>
      </p:sp>
      <p:pic>
        <p:nvPicPr>
          <p:cNvPr id="1028" name="Picture 4" descr="Bow Wow Albums: songs, discography, biography, and listening guide - Rate  Your Music">
            <a:extLst>
              <a:ext uri="{FF2B5EF4-FFF2-40B4-BE49-F238E27FC236}">
                <a16:creationId xmlns:a16="http://schemas.microsoft.com/office/drawing/2014/main" id="{31FA5DC9-C8F9-AF4F-8D8F-A81DC02C636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1624F7-F0BA-DB4C-9F9A-529A225E6FDF}"/>
              </a:ext>
            </a:extLst>
          </p:cNvPr>
          <p:cNvSpPr/>
          <p:nvPr/>
        </p:nvSpPr>
        <p:spPr>
          <a:xfrm>
            <a:off x="794881" y="6368266"/>
            <a:ext cx="5268237" cy="369332"/>
          </a:xfrm>
          <a:prstGeom prst="rect">
            <a:avLst/>
          </a:prstGeom>
          <a:solidFill>
            <a:schemeClr val="bg1">
              <a:lumMod val="95000"/>
            </a:schemeClr>
          </a:solidFill>
        </p:spPr>
        <p:txBody>
          <a:bodyPr wrap="none">
            <a:spAutoFit/>
          </a:bodyPr>
          <a:lstStyle/>
          <a:p>
            <a:r>
              <a:rPr lang="en-US" b="1" dirty="0">
                <a:solidFill>
                  <a:srgbClr val="FF0000"/>
                </a:solidFill>
              </a:rPr>
              <a:t>Disclaimer: </a:t>
            </a:r>
            <a:r>
              <a:rPr lang="en-US" b="1" dirty="0"/>
              <a:t>I do not endorse listening to Lil Bow Wow</a:t>
            </a:r>
            <a:endParaRPr lang="en-US" dirty="0"/>
          </a:p>
        </p:txBody>
      </p:sp>
    </p:spTree>
    <p:extLst>
      <p:ext uri="{BB962C8B-B14F-4D97-AF65-F5344CB8AC3E}">
        <p14:creationId xmlns:p14="http://schemas.microsoft.com/office/powerpoint/2010/main" val="42013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6" name="Rectangle 15">
            <a:extLst>
              <a:ext uri="{FF2B5EF4-FFF2-40B4-BE49-F238E27FC236}">
                <a16:creationId xmlns:a16="http://schemas.microsoft.com/office/drawing/2014/main" id="{1BE03D15-8595-DF41-82E9-A1598AAD150E}"/>
              </a:ext>
            </a:extLst>
          </p:cNvPr>
          <p:cNvSpPr/>
          <p:nvPr/>
        </p:nvSpPr>
        <p:spPr>
          <a:xfrm>
            <a:off x="6095999" y="955228"/>
            <a:ext cx="5018315" cy="551088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ular Callout 9">
            <a:extLst>
              <a:ext uri="{FF2B5EF4-FFF2-40B4-BE49-F238E27FC236}">
                <a16:creationId xmlns:a16="http://schemas.microsoft.com/office/drawing/2014/main" id="{7E974E37-6BBE-3644-BD6F-5B65920D4F3E}"/>
              </a:ext>
            </a:extLst>
          </p:cNvPr>
          <p:cNvSpPr/>
          <p:nvPr/>
        </p:nvSpPr>
        <p:spPr>
          <a:xfrm rot="5400000" flipH="1">
            <a:off x="5497621" y="430084"/>
            <a:ext cx="3058886" cy="7315001"/>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7399" h="6612636">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667959" y="5930349"/>
                </a:lnTo>
                <a:lnTo>
                  <a:pt x="325553" y="6612636"/>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C434450-9FFD-3141-BE45-67405C71D1DE}"/>
              </a:ext>
            </a:extLst>
          </p:cNvPr>
          <p:cNvPicPr>
            <a:picLocks noChangeAspect="1"/>
          </p:cNvPicPr>
          <p:nvPr/>
        </p:nvPicPr>
        <p:blipFill>
          <a:blip r:embed="rId3"/>
          <a:stretch>
            <a:fillRect/>
          </a:stretch>
        </p:blipFill>
        <p:spPr>
          <a:xfrm>
            <a:off x="4540244" y="3176310"/>
            <a:ext cx="1600910" cy="1644268"/>
          </a:xfrm>
          <a:prstGeom prst="rect">
            <a:avLst/>
          </a:prstGeom>
        </p:spPr>
      </p:pic>
      <p:sp>
        <p:nvSpPr>
          <p:cNvPr id="19" name="Rectangle 18">
            <a:extLst>
              <a:ext uri="{FF2B5EF4-FFF2-40B4-BE49-F238E27FC236}">
                <a16:creationId xmlns:a16="http://schemas.microsoft.com/office/drawing/2014/main" id="{0D1A0234-857D-0B49-B819-379B8D8EAA1C}"/>
              </a:ext>
            </a:extLst>
          </p:cNvPr>
          <p:cNvSpPr/>
          <p:nvPr/>
        </p:nvSpPr>
        <p:spPr>
          <a:xfrm>
            <a:off x="830704" y="955228"/>
            <a:ext cx="3124200" cy="3527090"/>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B7357601-CDE8-FF48-815B-9AAC5F593D7E}"/>
              </a:ext>
            </a:extLst>
          </p:cNvPr>
          <p:cNvSpPr/>
          <p:nvPr/>
        </p:nvSpPr>
        <p:spPr>
          <a:xfrm>
            <a:off x="841897" y="5532790"/>
            <a:ext cx="3124200" cy="9544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ED7868A-02DC-414E-9EA5-9018E05B74D0}"/>
              </a:ext>
            </a:extLst>
          </p:cNvPr>
          <p:cNvSpPr/>
          <p:nvPr/>
        </p:nvSpPr>
        <p:spPr>
          <a:xfrm>
            <a:off x="7085405" y="3068179"/>
            <a:ext cx="3050389" cy="1718419"/>
          </a:xfrm>
          <a:prstGeom prst="rect">
            <a:avLst/>
          </a:prstGeom>
        </p:spPr>
        <p:txBody>
          <a:bodyPr wrap="square">
            <a:spAutoFit/>
          </a:bodyPr>
          <a:lstStyle/>
          <a:p>
            <a:pPr>
              <a:lnSpc>
                <a:spcPct val="150000"/>
              </a:lnSpc>
            </a:pPr>
            <a:r>
              <a:rPr lang="en-US" dirty="0">
                <a:latin typeface="Avenir Book" panose="02000503020000020003" pitchFamily="2" charset="0"/>
                <a:sym typeface="Wingdings" pitchFamily="2" charset="2"/>
              </a:rPr>
              <a:t>“Overall, Pfizer’s COVID-19 vaccine is very safe and one of the most effective vaccines ever produced”</a:t>
            </a:r>
            <a:endParaRPr lang="en-US" dirty="0">
              <a:latin typeface="Avenir Book" panose="02000503020000020003" pitchFamily="2" charset="0"/>
            </a:endParaRPr>
          </a:p>
        </p:txBody>
      </p:sp>
      <p:sp>
        <p:nvSpPr>
          <p:cNvPr id="22" name="Right Arrow 21">
            <a:extLst>
              <a:ext uri="{FF2B5EF4-FFF2-40B4-BE49-F238E27FC236}">
                <a16:creationId xmlns:a16="http://schemas.microsoft.com/office/drawing/2014/main" id="{B68FD3CD-2184-7F43-A541-68AA52B06E67}"/>
              </a:ext>
            </a:extLst>
          </p:cNvPr>
          <p:cNvSpPr/>
          <p:nvPr/>
        </p:nvSpPr>
        <p:spPr>
          <a:xfrm>
            <a:off x="6379676" y="37569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9">
            <a:extLst>
              <a:ext uri="{FF2B5EF4-FFF2-40B4-BE49-F238E27FC236}">
                <a16:creationId xmlns:a16="http://schemas.microsoft.com/office/drawing/2014/main" id="{199D8533-7617-EF4F-8A81-4D9916EA2E6A}"/>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a:p>
        </p:txBody>
      </p:sp>
    </p:spTree>
    <p:extLst>
      <p:ext uri="{BB962C8B-B14F-4D97-AF65-F5344CB8AC3E}">
        <p14:creationId xmlns:p14="http://schemas.microsoft.com/office/powerpoint/2010/main" val="3483792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6" name="Content Placeholder 2">
            <a:extLst>
              <a:ext uri="{FF2B5EF4-FFF2-40B4-BE49-F238E27FC236}">
                <a16:creationId xmlns:a16="http://schemas.microsoft.com/office/drawing/2014/main" id="{5EBB26A1-BD66-2647-98ED-6684427EAC61}"/>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7" name="Content Placeholder 2">
            <a:extLst>
              <a:ext uri="{FF2B5EF4-FFF2-40B4-BE49-F238E27FC236}">
                <a16:creationId xmlns:a16="http://schemas.microsoft.com/office/drawing/2014/main" id="{007B1331-A53F-354A-B51B-142A3C5435AA}"/>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8" name="Rectangle 17">
            <a:extLst>
              <a:ext uri="{FF2B5EF4-FFF2-40B4-BE49-F238E27FC236}">
                <a16:creationId xmlns:a16="http://schemas.microsoft.com/office/drawing/2014/main" id="{3BCC4B36-76C6-3543-BD28-B8B8D4D31A55}"/>
              </a:ext>
            </a:extLst>
          </p:cNvPr>
          <p:cNvSpPr/>
          <p:nvPr/>
        </p:nvSpPr>
        <p:spPr>
          <a:xfrm>
            <a:off x="6095999" y="2367433"/>
            <a:ext cx="5018315" cy="409867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51AFB8D1-D814-4243-B476-AE1B2E2EE68F}"/>
              </a:ext>
            </a:extLst>
          </p:cNvPr>
          <p:cNvSpPr/>
          <p:nvPr/>
        </p:nvSpPr>
        <p:spPr>
          <a:xfrm>
            <a:off x="830704" y="915193"/>
            <a:ext cx="3124200" cy="544115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A078286-9962-E249-BD96-45AD05BED95A}"/>
              </a:ext>
            </a:extLst>
          </p:cNvPr>
          <p:cNvSpPr/>
          <p:nvPr/>
        </p:nvSpPr>
        <p:spPr>
          <a:xfrm>
            <a:off x="6187406" y="1566973"/>
            <a:ext cx="5018315" cy="36512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ular Callout 9">
            <a:extLst>
              <a:ext uri="{FF2B5EF4-FFF2-40B4-BE49-F238E27FC236}">
                <a16:creationId xmlns:a16="http://schemas.microsoft.com/office/drawing/2014/main" id="{2612C365-2ED3-C54D-AE2D-124A178B90F1}"/>
              </a:ext>
            </a:extLst>
          </p:cNvPr>
          <p:cNvSpPr/>
          <p:nvPr/>
        </p:nvSpPr>
        <p:spPr>
          <a:xfrm rot="10800000">
            <a:off x="3031434" y="2346914"/>
            <a:ext cx="7104358" cy="3595893"/>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644C4C48-4F1D-2D41-A42D-D2F3FF9C01D9}"/>
              </a:ext>
            </a:extLst>
          </p:cNvPr>
          <p:cNvPicPr>
            <a:picLocks noChangeAspect="1"/>
          </p:cNvPicPr>
          <p:nvPr/>
        </p:nvPicPr>
        <p:blipFill>
          <a:blip r:embed="rId3"/>
          <a:stretch>
            <a:fillRect/>
          </a:stretch>
        </p:blipFill>
        <p:spPr>
          <a:xfrm>
            <a:off x="3396978" y="3463671"/>
            <a:ext cx="1600910" cy="1644268"/>
          </a:xfrm>
          <a:prstGeom prst="rect">
            <a:avLst/>
          </a:prstGeom>
        </p:spPr>
      </p:pic>
      <p:sp>
        <p:nvSpPr>
          <p:cNvPr id="23" name="Right Arrow 22">
            <a:extLst>
              <a:ext uri="{FF2B5EF4-FFF2-40B4-BE49-F238E27FC236}">
                <a16:creationId xmlns:a16="http://schemas.microsoft.com/office/drawing/2014/main" id="{F9E7B9E1-8856-2547-8FF3-E106EE427645}"/>
              </a:ext>
            </a:extLst>
          </p:cNvPr>
          <p:cNvSpPr/>
          <p:nvPr/>
        </p:nvSpPr>
        <p:spPr>
          <a:xfrm>
            <a:off x="5247424" y="41094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DA0CBBF-8C88-CB47-883B-EB611C20051C}"/>
              </a:ext>
            </a:extLst>
          </p:cNvPr>
          <p:cNvSpPr/>
          <p:nvPr/>
        </p:nvSpPr>
        <p:spPr>
          <a:xfrm>
            <a:off x="6238010" y="4688587"/>
            <a:ext cx="764953" cy="369332"/>
          </a:xfrm>
          <a:prstGeom prst="rect">
            <a:avLst/>
          </a:prstGeom>
        </p:spPr>
        <p:txBody>
          <a:bodyPr wrap="none">
            <a:spAutoFit/>
          </a:bodyPr>
          <a:lstStyle/>
          <a:p>
            <a:r>
              <a:rPr lang="en-US" dirty="0"/>
              <a:t>sports</a:t>
            </a:r>
          </a:p>
        </p:txBody>
      </p:sp>
      <p:sp>
        <p:nvSpPr>
          <p:cNvPr id="25" name="Rectangle 24">
            <a:extLst>
              <a:ext uri="{FF2B5EF4-FFF2-40B4-BE49-F238E27FC236}">
                <a16:creationId xmlns:a16="http://schemas.microsoft.com/office/drawing/2014/main" id="{4901AF1C-5BD7-954F-809E-3A654699CA6A}"/>
              </a:ext>
            </a:extLst>
          </p:cNvPr>
          <p:cNvSpPr/>
          <p:nvPr/>
        </p:nvSpPr>
        <p:spPr>
          <a:xfrm>
            <a:off x="7013423" y="4675833"/>
            <a:ext cx="673582" cy="369332"/>
          </a:xfrm>
          <a:prstGeom prst="rect">
            <a:avLst/>
          </a:prstGeom>
        </p:spPr>
        <p:txBody>
          <a:bodyPr wrap="none">
            <a:spAutoFit/>
          </a:bodyPr>
          <a:lstStyle/>
          <a:p>
            <a:r>
              <a:rPr lang="en-US" dirty="0"/>
              <a:t>news</a:t>
            </a:r>
          </a:p>
        </p:txBody>
      </p:sp>
      <p:sp>
        <p:nvSpPr>
          <p:cNvPr id="26" name="Rectangle 25">
            <a:extLst>
              <a:ext uri="{FF2B5EF4-FFF2-40B4-BE49-F238E27FC236}">
                <a16:creationId xmlns:a16="http://schemas.microsoft.com/office/drawing/2014/main" id="{245FDB5C-18A9-3C41-9313-234B96869045}"/>
              </a:ext>
            </a:extLst>
          </p:cNvPr>
          <p:cNvSpPr/>
          <p:nvPr/>
        </p:nvSpPr>
        <p:spPr>
          <a:xfrm>
            <a:off x="7676968" y="4660956"/>
            <a:ext cx="851515" cy="369332"/>
          </a:xfrm>
          <a:prstGeom prst="rect">
            <a:avLst/>
          </a:prstGeom>
        </p:spPr>
        <p:txBody>
          <a:bodyPr wrap="none">
            <a:spAutoFit/>
          </a:bodyPr>
          <a:lstStyle/>
          <a:p>
            <a:r>
              <a:rPr lang="en-US" dirty="0"/>
              <a:t>politics</a:t>
            </a:r>
          </a:p>
        </p:txBody>
      </p:sp>
      <p:sp>
        <p:nvSpPr>
          <p:cNvPr id="27" name="Rectangle 26">
            <a:extLst>
              <a:ext uri="{FF2B5EF4-FFF2-40B4-BE49-F238E27FC236}">
                <a16:creationId xmlns:a16="http://schemas.microsoft.com/office/drawing/2014/main" id="{01848CE5-A7F5-3D42-8A86-8921619BE944}"/>
              </a:ext>
            </a:extLst>
          </p:cNvPr>
          <p:cNvSpPr/>
          <p:nvPr/>
        </p:nvSpPr>
        <p:spPr>
          <a:xfrm>
            <a:off x="8476631" y="4675833"/>
            <a:ext cx="869469" cy="369332"/>
          </a:xfrm>
          <a:prstGeom prst="rect">
            <a:avLst/>
          </a:prstGeom>
        </p:spPr>
        <p:txBody>
          <a:bodyPr wrap="none">
            <a:spAutoFit/>
          </a:bodyPr>
          <a:lstStyle/>
          <a:p>
            <a:r>
              <a:rPr lang="en-US" dirty="0"/>
              <a:t>fashion</a:t>
            </a:r>
          </a:p>
        </p:txBody>
      </p:sp>
      <p:sp>
        <p:nvSpPr>
          <p:cNvPr id="28" name="Rectangle 27">
            <a:extLst>
              <a:ext uri="{FF2B5EF4-FFF2-40B4-BE49-F238E27FC236}">
                <a16:creationId xmlns:a16="http://schemas.microsoft.com/office/drawing/2014/main" id="{A6E361B1-66C9-EE4A-B052-CA53F7900B34}"/>
              </a:ext>
            </a:extLst>
          </p:cNvPr>
          <p:cNvSpPr/>
          <p:nvPr/>
        </p:nvSpPr>
        <p:spPr>
          <a:xfrm>
            <a:off x="6501583" y="3356544"/>
            <a:ext cx="265044" cy="13293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8A7991F-271E-FA45-9ECA-F8DA2A2CE4E5}"/>
              </a:ext>
            </a:extLst>
          </p:cNvPr>
          <p:cNvSpPr/>
          <p:nvPr/>
        </p:nvSpPr>
        <p:spPr>
          <a:xfrm>
            <a:off x="7198408" y="3982592"/>
            <a:ext cx="265044" cy="682982"/>
          </a:xfrm>
          <a:prstGeom prst="rect">
            <a:avLst/>
          </a:pr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9617278-B27D-8242-972E-E8228C827762}"/>
              </a:ext>
            </a:extLst>
          </p:cNvPr>
          <p:cNvSpPr/>
          <p:nvPr/>
        </p:nvSpPr>
        <p:spPr>
          <a:xfrm>
            <a:off x="7935696" y="3577391"/>
            <a:ext cx="265044" cy="1108499"/>
          </a:xfrm>
          <a:prstGeom prst="rect">
            <a:avLst/>
          </a:prstGeom>
          <a:solidFill>
            <a:srgbClr val="388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FA47D00-C9FA-0D43-B93D-1D08CD7E05D5}"/>
              </a:ext>
            </a:extLst>
          </p:cNvPr>
          <p:cNvSpPr/>
          <p:nvPr/>
        </p:nvSpPr>
        <p:spPr>
          <a:xfrm>
            <a:off x="8796053" y="4306501"/>
            <a:ext cx="265044" cy="369332"/>
          </a:xfrm>
          <a:prstGeom prst="rect">
            <a:avLst/>
          </a:prstGeom>
          <a:solidFill>
            <a:srgbClr val="95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lide Number Placeholder 9">
            <a:extLst>
              <a:ext uri="{FF2B5EF4-FFF2-40B4-BE49-F238E27FC236}">
                <a16:creationId xmlns:a16="http://schemas.microsoft.com/office/drawing/2014/main" id="{F8D484B9-E583-0D4E-8701-90CEE313F935}"/>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a:p>
        </p:txBody>
      </p:sp>
    </p:spTree>
    <p:extLst>
      <p:ext uri="{BB962C8B-B14F-4D97-AF65-F5344CB8AC3E}">
        <p14:creationId xmlns:p14="http://schemas.microsoft.com/office/powerpoint/2010/main" val="31936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E0AEF1AF-3CE8-B94A-8E8A-94CA67E7EC79}"/>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0F97C330-ABA4-024A-8B1F-6AC881F8E961}"/>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5" name="Content Placeholder 2">
            <a:extLst>
              <a:ext uri="{FF2B5EF4-FFF2-40B4-BE49-F238E27FC236}">
                <a16:creationId xmlns:a16="http://schemas.microsoft.com/office/drawing/2014/main" id="{FCF87A89-0DC6-4E4D-BEA4-D2CC51868C51}"/>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6" name="Content Placeholder 2">
            <a:extLst>
              <a:ext uri="{FF2B5EF4-FFF2-40B4-BE49-F238E27FC236}">
                <a16:creationId xmlns:a16="http://schemas.microsoft.com/office/drawing/2014/main" id="{83B834B1-476D-4B4F-A163-1005E41332B7}"/>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7" name="Content Placeholder 2">
            <a:extLst>
              <a:ext uri="{FF2B5EF4-FFF2-40B4-BE49-F238E27FC236}">
                <a16:creationId xmlns:a16="http://schemas.microsoft.com/office/drawing/2014/main" id="{447EE01A-F7B7-A14B-87F6-870F9C28B9F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28" name="Content Placeholder 2">
            <a:extLst>
              <a:ext uri="{FF2B5EF4-FFF2-40B4-BE49-F238E27FC236}">
                <a16:creationId xmlns:a16="http://schemas.microsoft.com/office/drawing/2014/main" id="{EFA54BAA-A870-9542-8669-9A75DC2DEBA1}"/>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29" name="Content Placeholder 2">
            <a:extLst>
              <a:ext uri="{FF2B5EF4-FFF2-40B4-BE49-F238E27FC236}">
                <a16:creationId xmlns:a16="http://schemas.microsoft.com/office/drawing/2014/main" id="{5EA7D142-E25E-A342-BC70-EBB6254BB8BB}"/>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30" name="Rectangle 29">
            <a:extLst>
              <a:ext uri="{FF2B5EF4-FFF2-40B4-BE49-F238E27FC236}">
                <a16:creationId xmlns:a16="http://schemas.microsoft.com/office/drawing/2014/main" id="{C88506EC-2967-8A45-BFEB-B4A79792CB8E}"/>
              </a:ext>
            </a:extLst>
          </p:cNvPr>
          <p:cNvSpPr/>
          <p:nvPr/>
        </p:nvSpPr>
        <p:spPr>
          <a:xfrm>
            <a:off x="6095999" y="4214191"/>
            <a:ext cx="5018315" cy="225191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D565E1D-9FA8-2A4C-A71E-E41FBB805E04}"/>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C49444E9-204B-6945-82DF-C7B2627659F0}"/>
              </a:ext>
            </a:extLst>
          </p:cNvPr>
          <p:cNvSpPr/>
          <p:nvPr/>
        </p:nvSpPr>
        <p:spPr>
          <a:xfrm>
            <a:off x="6114533" y="787595"/>
            <a:ext cx="5018315" cy="294030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ular Callout 9">
            <a:extLst>
              <a:ext uri="{FF2B5EF4-FFF2-40B4-BE49-F238E27FC236}">
                <a16:creationId xmlns:a16="http://schemas.microsoft.com/office/drawing/2014/main" id="{0E356FEA-F1A5-3444-83A6-AA3B33879B03}"/>
              </a:ext>
            </a:extLst>
          </p:cNvPr>
          <p:cNvSpPr/>
          <p:nvPr/>
        </p:nvSpPr>
        <p:spPr>
          <a:xfrm>
            <a:off x="2508967" y="1273884"/>
            <a:ext cx="7042538" cy="251001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33540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lnTo>
                  <a:pt x="3012522" y="6335408"/>
                </a:ln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E5AABCD7-838B-554A-B559-8FA53346CDBC}"/>
              </a:ext>
            </a:extLst>
          </p:cNvPr>
          <p:cNvSpPr/>
          <p:nvPr/>
        </p:nvSpPr>
        <p:spPr>
          <a:xfrm rot="5400000">
            <a:off x="5992028" y="214401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98EACAA-02AA-1F4D-BA49-5EF99D57E01D}"/>
              </a:ext>
            </a:extLst>
          </p:cNvPr>
          <p:cNvSpPr/>
          <p:nvPr/>
        </p:nvSpPr>
        <p:spPr>
          <a:xfrm>
            <a:off x="4324366" y="2638955"/>
            <a:ext cx="2148301" cy="367777"/>
          </a:xfrm>
          <a:prstGeom prst="rect">
            <a:avLst/>
          </a:prstGeom>
          <a:solidFill>
            <a:srgbClr val="FF7B7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6F72BB88-5DAC-0F47-B569-1E562539F29C}"/>
              </a:ext>
            </a:extLst>
          </p:cNvPr>
          <p:cNvSpPr/>
          <p:nvPr/>
        </p:nvSpPr>
        <p:spPr>
          <a:xfrm>
            <a:off x="6927384" y="2638955"/>
            <a:ext cx="2086756" cy="390728"/>
          </a:xfrm>
          <a:prstGeom prst="rect">
            <a:avLst/>
          </a:prstGeom>
          <a:solidFill>
            <a:srgbClr val="00B0F0">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D3A1CC5-1F77-C249-B08D-9373F09F4880}"/>
              </a:ext>
            </a:extLst>
          </p:cNvPr>
          <p:cNvSpPr/>
          <p:nvPr/>
        </p:nvSpPr>
        <p:spPr>
          <a:xfrm>
            <a:off x="3608785" y="2653658"/>
            <a:ext cx="691680" cy="367777"/>
          </a:xfrm>
          <a:prstGeom prst="rect">
            <a:avLst/>
          </a:prstGeom>
          <a:solidFill>
            <a:schemeClr val="accent6">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46ADB439-F9E6-2146-B6D2-463E0CDD544D}"/>
              </a:ext>
            </a:extLst>
          </p:cNvPr>
          <p:cNvSpPr txBox="1">
            <a:spLocks/>
          </p:cNvSpPr>
          <p:nvPr/>
        </p:nvSpPr>
        <p:spPr>
          <a:xfrm>
            <a:off x="3409830" y="3031335"/>
            <a:ext cx="1176919" cy="595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INTENT</a:t>
            </a:r>
          </a:p>
        </p:txBody>
      </p:sp>
      <p:sp>
        <p:nvSpPr>
          <p:cNvPr id="39" name="Content Placeholder 2">
            <a:extLst>
              <a:ext uri="{FF2B5EF4-FFF2-40B4-BE49-F238E27FC236}">
                <a16:creationId xmlns:a16="http://schemas.microsoft.com/office/drawing/2014/main" id="{CF00EC07-591C-824E-8768-9A312C55C46E}"/>
              </a:ext>
            </a:extLst>
          </p:cNvPr>
          <p:cNvSpPr txBox="1">
            <a:spLocks/>
          </p:cNvSpPr>
          <p:nvPr/>
        </p:nvSpPr>
        <p:spPr>
          <a:xfrm>
            <a:off x="7331086" y="3021435"/>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ARTIST</a:t>
            </a:r>
          </a:p>
        </p:txBody>
      </p:sp>
      <p:sp>
        <p:nvSpPr>
          <p:cNvPr id="40" name="Content Placeholder 2">
            <a:extLst>
              <a:ext uri="{FF2B5EF4-FFF2-40B4-BE49-F238E27FC236}">
                <a16:creationId xmlns:a16="http://schemas.microsoft.com/office/drawing/2014/main" id="{63AEBAA5-04DE-A647-80A5-91F1FDE99799}"/>
              </a:ext>
            </a:extLst>
          </p:cNvPr>
          <p:cNvSpPr txBox="1">
            <a:spLocks/>
          </p:cNvSpPr>
          <p:nvPr/>
        </p:nvSpPr>
        <p:spPr>
          <a:xfrm>
            <a:off x="4860571" y="3031335"/>
            <a:ext cx="733708" cy="3808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SONG</a:t>
            </a:r>
          </a:p>
        </p:txBody>
      </p:sp>
      <p:sp>
        <p:nvSpPr>
          <p:cNvPr id="41" name="Content Placeholder 2">
            <a:extLst>
              <a:ext uri="{FF2B5EF4-FFF2-40B4-BE49-F238E27FC236}">
                <a16:creationId xmlns:a16="http://schemas.microsoft.com/office/drawing/2014/main" id="{77417846-3552-484C-A5C2-BCC32E9FFAD0}"/>
              </a:ext>
            </a:extLst>
          </p:cNvPr>
          <p:cNvSpPr txBox="1">
            <a:spLocks/>
          </p:cNvSpPr>
          <p:nvPr/>
        </p:nvSpPr>
        <p:spPr>
          <a:xfrm>
            <a:off x="2544417" y="150505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
        <p:nvSpPr>
          <p:cNvPr id="42" name="Content Placeholder 2">
            <a:extLst>
              <a:ext uri="{FF2B5EF4-FFF2-40B4-BE49-F238E27FC236}">
                <a16:creationId xmlns:a16="http://schemas.microsoft.com/office/drawing/2014/main" id="{0BE0AF79-75F9-8A48-B198-A0DC1841F303}"/>
              </a:ext>
            </a:extLst>
          </p:cNvPr>
          <p:cNvSpPr txBox="1">
            <a:spLocks/>
          </p:cNvSpPr>
          <p:nvPr/>
        </p:nvSpPr>
        <p:spPr>
          <a:xfrm>
            <a:off x="2508967" y="264287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
        <p:nvSpPr>
          <p:cNvPr id="43" name="Rectangle 42">
            <a:extLst>
              <a:ext uri="{FF2B5EF4-FFF2-40B4-BE49-F238E27FC236}">
                <a16:creationId xmlns:a16="http://schemas.microsoft.com/office/drawing/2014/main" id="{F493224A-91E1-F546-9A4B-A3AA7BB5CC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44" name="Slide Number Placeholder 9">
            <a:extLst>
              <a:ext uri="{FF2B5EF4-FFF2-40B4-BE49-F238E27FC236}">
                <a16:creationId xmlns:a16="http://schemas.microsoft.com/office/drawing/2014/main" id="{8F4DF8A6-903D-2344-B392-766BB3913E0B}"/>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a:p>
        </p:txBody>
      </p:sp>
    </p:spTree>
    <p:extLst>
      <p:ext uri="{BB962C8B-B14F-4D97-AF65-F5344CB8AC3E}">
        <p14:creationId xmlns:p14="http://schemas.microsoft.com/office/powerpoint/2010/main" val="4072289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
            <a:extLst>
              <a:ext uri="{FF2B5EF4-FFF2-40B4-BE49-F238E27FC236}">
                <a16:creationId xmlns:a16="http://schemas.microsoft.com/office/drawing/2014/main" id="{7310C58F-767C-F940-8CBB-9AA173674881}"/>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46" name="Content Placeholder 2">
            <a:extLst>
              <a:ext uri="{FF2B5EF4-FFF2-40B4-BE49-F238E27FC236}">
                <a16:creationId xmlns:a16="http://schemas.microsoft.com/office/drawing/2014/main" id="{77BEA26F-E8DF-AF49-8323-F80BCCC1ABFF}"/>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47" name="Content Placeholder 2">
            <a:extLst>
              <a:ext uri="{FF2B5EF4-FFF2-40B4-BE49-F238E27FC236}">
                <a16:creationId xmlns:a16="http://schemas.microsoft.com/office/drawing/2014/main" id="{BF577AD0-D019-EC43-B344-79566ED496A3}"/>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48" name="Content Placeholder 2">
            <a:extLst>
              <a:ext uri="{FF2B5EF4-FFF2-40B4-BE49-F238E27FC236}">
                <a16:creationId xmlns:a16="http://schemas.microsoft.com/office/drawing/2014/main" id="{D009BB9F-56F3-AA4D-91B7-FBA4631F0FFC}"/>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49" name="Content Placeholder 2">
            <a:extLst>
              <a:ext uri="{FF2B5EF4-FFF2-40B4-BE49-F238E27FC236}">
                <a16:creationId xmlns:a16="http://schemas.microsoft.com/office/drawing/2014/main" id="{03655838-6BF6-AD4A-8DC6-D99969D80A15}"/>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50" name="Content Placeholder 2">
            <a:extLst>
              <a:ext uri="{FF2B5EF4-FFF2-40B4-BE49-F238E27FC236}">
                <a16:creationId xmlns:a16="http://schemas.microsoft.com/office/drawing/2014/main" id="{4942836B-055D-3E4D-B439-D0FE37A74CEF}"/>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51" name="Content Placeholder 2">
            <a:extLst>
              <a:ext uri="{FF2B5EF4-FFF2-40B4-BE49-F238E27FC236}">
                <a16:creationId xmlns:a16="http://schemas.microsoft.com/office/drawing/2014/main" id="{109CFD19-1416-9046-9677-3DCC7593FD7A}"/>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52" name="Rectangle 51">
            <a:extLst>
              <a:ext uri="{FF2B5EF4-FFF2-40B4-BE49-F238E27FC236}">
                <a16:creationId xmlns:a16="http://schemas.microsoft.com/office/drawing/2014/main" id="{C7FA3262-311C-594F-AEAD-372075186804}"/>
              </a:ext>
            </a:extLst>
          </p:cNvPr>
          <p:cNvSpPr/>
          <p:nvPr/>
        </p:nvSpPr>
        <p:spPr>
          <a:xfrm>
            <a:off x="6095999" y="5119952"/>
            <a:ext cx="5018315" cy="134615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C984E1CF-BAFE-5343-9C63-1F92CC64F3CE}"/>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A8B6FFD9-0C69-6948-B3ED-5475EC4FECBF}"/>
              </a:ext>
            </a:extLst>
          </p:cNvPr>
          <p:cNvSpPr/>
          <p:nvPr/>
        </p:nvSpPr>
        <p:spPr>
          <a:xfrm>
            <a:off x="5739554" y="800648"/>
            <a:ext cx="5323331" cy="38017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ular Callout 9">
            <a:extLst>
              <a:ext uri="{FF2B5EF4-FFF2-40B4-BE49-F238E27FC236}">
                <a16:creationId xmlns:a16="http://schemas.microsoft.com/office/drawing/2014/main" id="{9A87F4DA-4A03-E342-807F-39397421EE7A}"/>
              </a:ext>
            </a:extLst>
          </p:cNvPr>
          <p:cNvSpPr/>
          <p:nvPr/>
        </p:nvSpPr>
        <p:spPr>
          <a:xfrm>
            <a:off x="3332157" y="2788918"/>
            <a:ext cx="6490252" cy="1766204"/>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ight Arrow 55">
            <a:extLst>
              <a:ext uri="{FF2B5EF4-FFF2-40B4-BE49-F238E27FC236}">
                <a16:creationId xmlns:a16="http://schemas.microsoft.com/office/drawing/2014/main" id="{38AE4B6C-0828-C24B-8E10-7100D080EAA3}"/>
              </a:ext>
            </a:extLst>
          </p:cNvPr>
          <p:cNvSpPr/>
          <p:nvPr/>
        </p:nvSpPr>
        <p:spPr>
          <a:xfrm>
            <a:off x="6298040" y="327913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tent Placeholder 2">
            <a:extLst>
              <a:ext uri="{FF2B5EF4-FFF2-40B4-BE49-F238E27FC236}">
                <a16:creationId xmlns:a16="http://schemas.microsoft.com/office/drawing/2014/main" id="{8F0D9181-6CB9-D541-83CB-57FD9F2D62D5}"/>
              </a:ext>
            </a:extLst>
          </p:cNvPr>
          <p:cNvSpPr txBox="1">
            <a:spLocks/>
          </p:cNvSpPr>
          <p:nvPr/>
        </p:nvSpPr>
        <p:spPr>
          <a:xfrm>
            <a:off x="4265240" y="3695818"/>
            <a:ext cx="1176919" cy="39953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SPANISH</a:t>
            </a:r>
          </a:p>
        </p:txBody>
      </p:sp>
      <p:sp>
        <p:nvSpPr>
          <p:cNvPr id="58" name="Content Placeholder 2">
            <a:extLst>
              <a:ext uri="{FF2B5EF4-FFF2-40B4-BE49-F238E27FC236}">
                <a16:creationId xmlns:a16="http://schemas.microsoft.com/office/drawing/2014/main" id="{B81E9E73-4035-2445-B879-C93A62C6B7DA}"/>
              </a:ext>
            </a:extLst>
          </p:cNvPr>
          <p:cNvSpPr txBox="1">
            <a:spLocks/>
          </p:cNvSpPr>
          <p:nvPr/>
        </p:nvSpPr>
        <p:spPr>
          <a:xfrm>
            <a:off x="7473526" y="3684030"/>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ENGLISH</a:t>
            </a:r>
          </a:p>
        </p:txBody>
      </p:sp>
      <p:sp>
        <p:nvSpPr>
          <p:cNvPr id="59" name="Content Placeholder 2">
            <a:extLst>
              <a:ext uri="{FF2B5EF4-FFF2-40B4-BE49-F238E27FC236}">
                <a16:creationId xmlns:a16="http://schemas.microsoft.com/office/drawing/2014/main" id="{74D3DA52-DB53-4A4F-A888-8E1151408379}"/>
              </a:ext>
            </a:extLst>
          </p:cNvPr>
          <p:cNvSpPr txBox="1">
            <a:spLocks/>
          </p:cNvSpPr>
          <p:nvPr/>
        </p:nvSpPr>
        <p:spPr>
          <a:xfrm>
            <a:off x="6818427" y="3207912"/>
            <a:ext cx="248966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The brown dog</a:t>
            </a:r>
          </a:p>
        </p:txBody>
      </p:sp>
      <p:sp>
        <p:nvSpPr>
          <p:cNvPr id="60" name="Content Placeholder 2">
            <a:extLst>
              <a:ext uri="{FF2B5EF4-FFF2-40B4-BE49-F238E27FC236}">
                <a16:creationId xmlns:a16="http://schemas.microsoft.com/office/drawing/2014/main" id="{BFE8FA47-A432-7842-B1F2-839949B0C963}"/>
              </a:ext>
            </a:extLst>
          </p:cNvPr>
          <p:cNvSpPr txBox="1">
            <a:spLocks/>
          </p:cNvSpPr>
          <p:nvPr/>
        </p:nvSpPr>
        <p:spPr>
          <a:xfrm>
            <a:off x="3549948" y="3231276"/>
            <a:ext cx="2804332"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El </a:t>
            </a:r>
            <a:r>
              <a:rPr lang="en-US" sz="2400" dirty="0" err="1">
                <a:solidFill>
                  <a:schemeClr val="tx1"/>
                </a:solidFill>
                <a:sym typeface="Wingdings" pitchFamily="2" charset="2"/>
              </a:rPr>
              <a:t>perro</a:t>
            </a:r>
            <a:r>
              <a:rPr lang="en-US" sz="2400" dirty="0">
                <a:solidFill>
                  <a:schemeClr val="tx1"/>
                </a:solidFill>
                <a:sym typeface="Wingdings" pitchFamily="2" charset="2"/>
              </a:rPr>
              <a:t> </a:t>
            </a:r>
            <a:r>
              <a:rPr lang="en-US" sz="2400" dirty="0" err="1">
                <a:solidFill>
                  <a:schemeClr val="tx1"/>
                </a:solidFill>
                <a:sym typeface="Wingdings" pitchFamily="2" charset="2"/>
              </a:rPr>
              <a:t>marrón</a:t>
            </a:r>
            <a:endParaRPr lang="en-US" sz="2400" dirty="0">
              <a:solidFill>
                <a:schemeClr val="tx1"/>
              </a:solidFill>
              <a:sym typeface="Wingdings" pitchFamily="2" charset="2"/>
            </a:endParaRPr>
          </a:p>
        </p:txBody>
      </p:sp>
      <p:sp>
        <p:nvSpPr>
          <p:cNvPr id="61" name="Rectangle 60">
            <a:extLst>
              <a:ext uri="{FF2B5EF4-FFF2-40B4-BE49-F238E27FC236}">
                <a16:creationId xmlns:a16="http://schemas.microsoft.com/office/drawing/2014/main" id="{AC55C323-C810-A941-860B-C00DB38DDB0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0" name="Slide Number Placeholder 9">
            <a:extLst>
              <a:ext uri="{FF2B5EF4-FFF2-40B4-BE49-F238E27FC236}">
                <a16:creationId xmlns:a16="http://schemas.microsoft.com/office/drawing/2014/main" id="{D0DD82B1-15E5-044F-9B76-814FF61A05FD}"/>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a:p>
        </p:txBody>
      </p:sp>
    </p:spTree>
    <p:extLst>
      <p:ext uri="{BB962C8B-B14F-4D97-AF65-F5344CB8AC3E}">
        <p14:creationId xmlns:p14="http://schemas.microsoft.com/office/powerpoint/2010/main" val="2459761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6" y="1133865"/>
            <a:ext cx="11302015" cy="5222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rgbClr val="C00000"/>
                </a:solidFill>
                <a:latin typeface="Avenir Medium" panose="02000503020000020003" pitchFamily="2" charset="0"/>
              </a:rPr>
              <a:t>1960s</a:t>
            </a:r>
            <a:r>
              <a:rPr lang="en-US" sz="2400" dirty="0">
                <a:solidFill>
                  <a:schemeClr val="bg2">
                    <a:lumMod val="25000"/>
                  </a:schemeClr>
                </a:solidFill>
                <a:latin typeface="Avenir Medium" panose="02000503020000020003" pitchFamily="2" charset="0"/>
              </a:rPr>
              <a:t>: pattern-matching and rules (highly limiting)</a:t>
            </a:r>
          </a:p>
          <a:p>
            <a:pPr>
              <a:lnSpc>
                <a:spcPct val="150000"/>
              </a:lnSpc>
            </a:pPr>
            <a:r>
              <a:rPr lang="en-US" sz="2400" dirty="0">
                <a:solidFill>
                  <a:srgbClr val="C00000"/>
                </a:solidFill>
                <a:latin typeface="Avenir Medium" panose="02000503020000020003" pitchFamily="2" charset="0"/>
              </a:rPr>
              <a:t>1970s – 1980s</a:t>
            </a:r>
            <a:r>
              <a:rPr lang="en-US" sz="2400" dirty="0">
                <a:solidFill>
                  <a:schemeClr val="bg2">
                    <a:lumMod val="25000"/>
                  </a:schemeClr>
                </a:solidFill>
                <a:latin typeface="Avenir Medium" panose="02000503020000020003" pitchFamily="2" charset="0"/>
              </a:rPr>
              <a:t>: linguistically rich, logic-driven systems; labor-intensive successes on a few, very specific tasks</a:t>
            </a:r>
          </a:p>
          <a:p>
            <a:pPr>
              <a:lnSpc>
                <a:spcPct val="150000"/>
              </a:lnSpc>
            </a:pPr>
            <a:r>
              <a:rPr lang="en-US" sz="2400" dirty="0">
                <a:solidFill>
                  <a:srgbClr val="C00000"/>
                </a:solidFill>
                <a:latin typeface="Avenir Medium" panose="02000503020000020003" pitchFamily="2" charset="0"/>
              </a:rPr>
              <a:t>1990s – 2000s</a:t>
            </a:r>
            <a:r>
              <a:rPr lang="en-US" sz="2400" dirty="0">
                <a:solidFill>
                  <a:schemeClr val="bg2">
                    <a:lumMod val="25000"/>
                  </a:schemeClr>
                </a:solidFill>
                <a:latin typeface="Avenir Medium" panose="02000503020000020003" pitchFamily="2" charset="0"/>
              </a:rPr>
              <a:t>: statistical modelling takeover! ML becomes a central component; some systems are deployed for practical use (e.g., speech to text)</a:t>
            </a:r>
          </a:p>
          <a:p>
            <a:pPr>
              <a:lnSpc>
                <a:spcPct val="150000"/>
              </a:lnSpc>
            </a:pPr>
            <a:r>
              <a:rPr lang="en-US" sz="2400" dirty="0">
                <a:solidFill>
                  <a:srgbClr val="C00000"/>
                </a:solidFill>
                <a:latin typeface="Avenir Medium" panose="02000503020000020003" pitchFamily="2" charset="0"/>
              </a:rPr>
              <a:t>2010s – 2020s</a:t>
            </a:r>
            <a:r>
              <a:rPr lang="en-US" sz="2400" dirty="0">
                <a:solidFill>
                  <a:schemeClr val="bg2">
                    <a:lumMod val="25000"/>
                  </a:schemeClr>
                </a:solidFill>
                <a:latin typeface="Avenir Medium" panose="02000503020000020003" pitchFamily="2" charset="0"/>
              </a:rPr>
              <a:t>: Deep Learning (neural nets) yields astronomical progress on nearly every NLP task; systems become fairly useful for consumers</a:t>
            </a:r>
          </a:p>
          <a:p>
            <a:pPr>
              <a:lnSpc>
                <a:spcPct val="150000"/>
              </a:lnSpc>
            </a:pPr>
            <a:r>
              <a:rPr lang="en-US" sz="2400" dirty="0">
                <a:solidFill>
                  <a:srgbClr val="C00000"/>
                </a:solidFill>
                <a:latin typeface="Avenir Medium" panose="02000503020000020003" pitchFamily="2" charset="0"/>
              </a:rPr>
              <a:t>2020s – 2030s</a:t>
            </a:r>
            <a:r>
              <a:rPr lang="en-US" sz="2400" dirty="0">
                <a:solidFill>
                  <a:schemeClr val="bg2">
                    <a:lumMod val="25000"/>
                  </a:schemeClr>
                </a:solidFill>
                <a:latin typeface="Avenir Medium" panose="02000503020000020003" pitchFamily="2" charset="0"/>
              </a:rPr>
              <a:t>:  ????       You can help drive the change</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89D372A0-ABB4-2849-AF95-CAA58A368A9A}"/>
              </a:ext>
            </a:extLst>
          </p:cNvPr>
          <p:cNvSpPr txBox="1">
            <a:spLocks/>
          </p:cNvSpPr>
          <p:nvPr/>
        </p:nvSpPr>
        <p:spPr>
          <a:xfrm>
            <a:off x="1396169" y="6446377"/>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Sam Bowman</a:t>
            </a:r>
          </a:p>
        </p:txBody>
      </p:sp>
      <p:sp>
        <p:nvSpPr>
          <p:cNvPr id="9" name="Slide Number Placeholder 9">
            <a:extLst>
              <a:ext uri="{FF2B5EF4-FFF2-40B4-BE49-F238E27FC236}">
                <a16:creationId xmlns:a16="http://schemas.microsoft.com/office/drawing/2014/main" id="{D5F5E4DC-90DA-954C-A6F7-8C9B692D0616}"/>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a:p>
        </p:txBody>
      </p:sp>
    </p:spTree>
    <p:extLst>
      <p:ext uri="{BB962C8B-B14F-4D97-AF65-F5344CB8AC3E}">
        <p14:creationId xmlns:p14="http://schemas.microsoft.com/office/powerpoint/2010/main" val="71555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7" y="1133865"/>
            <a:ext cx="8725974" cy="1317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First huge revolution: early 1990s (statistical approaches)</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Subtitle 2">
            <a:extLst>
              <a:ext uri="{FF2B5EF4-FFF2-40B4-BE49-F238E27FC236}">
                <a16:creationId xmlns:a16="http://schemas.microsoft.com/office/drawing/2014/main" id="{9B3B6114-6F25-4F43-B939-29D6C6718406}"/>
              </a:ext>
            </a:extLst>
          </p:cNvPr>
          <p:cNvSpPr txBox="1">
            <a:spLocks/>
          </p:cNvSpPr>
          <p:nvPr/>
        </p:nvSpPr>
        <p:spPr>
          <a:xfrm>
            <a:off x="754392" y="2170306"/>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“But it must be recognized that the notion ‘probability of a sentence’ is an entirely useless one, under any known interpretation of this term”</a:t>
            </a:r>
          </a:p>
        </p:txBody>
      </p:sp>
      <p:sp>
        <p:nvSpPr>
          <p:cNvPr id="10" name="Subtitle 2">
            <a:extLst>
              <a:ext uri="{FF2B5EF4-FFF2-40B4-BE49-F238E27FC236}">
                <a16:creationId xmlns:a16="http://schemas.microsoft.com/office/drawing/2014/main" id="{AC07BD55-69E9-5A49-9D3E-9EAFB3EC242D}"/>
              </a:ext>
            </a:extLst>
          </p:cNvPr>
          <p:cNvSpPr txBox="1">
            <a:spLocks/>
          </p:cNvSpPr>
          <p:nvPr/>
        </p:nvSpPr>
        <p:spPr>
          <a:xfrm>
            <a:off x="754392" y="4523982"/>
            <a:ext cx="10116808" cy="766871"/>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“Anytime a linguist leaves the group, the recognition rate goes up”</a:t>
            </a:r>
          </a:p>
        </p:txBody>
      </p:sp>
      <p:sp>
        <p:nvSpPr>
          <p:cNvPr id="11" name="Subtitle 2">
            <a:extLst>
              <a:ext uri="{FF2B5EF4-FFF2-40B4-BE49-F238E27FC236}">
                <a16:creationId xmlns:a16="http://schemas.microsoft.com/office/drawing/2014/main" id="{9A4EA1D5-767C-B249-9C6F-CA44BBD3D58C}"/>
              </a:ext>
            </a:extLst>
          </p:cNvPr>
          <p:cNvSpPr txBox="1">
            <a:spLocks/>
          </p:cNvSpPr>
          <p:nvPr/>
        </p:nvSpPr>
        <p:spPr>
          <a:xfrm>
            <a:off x="7911564" y="3516597"/>
            <a:ext cx="294747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C00000"/>
                </a:solidFill>
                <a:latin typeface="Avenir Medium" panose="02000503020000020003" pitchFamily="2" charset="0"/>
              </a:rPr>
              <a:t>-- Noam Chomsky (1969)</a:t>
            </a:r>
          </a:p>
        </p:txBody>
      </p:sp>
      <p:sp>
        <p:nvSpPr>
          <p:cNvPr id="12" name="Subtitle 2">
            <a:extLst>
              <a:ext uri="{FF2B5EF4-FFF2-40B4-BE49-F238E27FC236}">
                <a16:creationId xmlns:a16="http://schemas.microsoft.com/office/drawing/2014/main" id="{D5121B17-206F-544F-933E-F983D795D55D}"/>
              </a:ext>
            </a:extLst>
          </p:cNvPr>
          <p:cNvSpPr txBox="1">
            <a:spLocks/>
          </p:cNvSpPr>
          <p:nvPr/>
        </p:nvSpPr>
        <p:spPr>
          <a:xfrm>
            <a:off x="7771864" y="5319909"/>
            <a:ext cx="294747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C00000"/>
                </a:solidFill>
                <a:latin typeface="Avenir Medium" panose="02000503020000020003" pitchFamily="2" charset="0"/>
              </a:rPr>
              <a:t>-- Frederick Jelinek (1988)</a:t>
            </a:r>
          </a:p>
        </p:txBody>
      </p:sp>
      <p:sp>
        <p:nvSpPr>
          <p:cNvPr id="13" name="Slide Number Placeholder 9">
            <a:extLst>
              <a:ext uri="{FF2B5EF4-FFF2-40B4-BE49-F238E27FC236}">
                <a16:creationId xmlns:a16="http://schemas.microsoft.com/office/drawing/2014/main" id="{42B44046-BDE4-2440-B3E3-61B307ECDE35}"/>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a:p>
        </p:txBody>
      </p:sp>
    </p:spTree>
    <p:extLst>
      <p:ext uri="{BB962C8B-B14F-4D97-AF65-F5344CB8AC3E}">
        <p14:creationId xmlns:p14="http://schemas.microsoft.com/office/powerpoint/2010/main" val="1209925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7" y="1133865"/>
            <a:ext cx="8725974" cy="1317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First huge revolution: early 1990s (statistical approaches)</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Subtitle 2">
            <a:extLst>
              <a:ext uri="{FF2B5EF4-FFF2-40B4-BE49-F238E27FC236}">
                <a16:creationId xmlns:a16="http://schemas.microsoft.com/office/drawing/2014/main" id="{9B3B6114-6F25-4F43-B939-29D6C6718406}"/>
              </a:ext>
            </a:extLst>
          </p:cNvPr>
          <p:cNvSpPr txBox="1">
            <a:spLocks/>
          </p:cNvSpPr>
          <p:nvPr/>
        </p:nvSpPr>
        <p:spPr>
          <a:xfrm>
            <a:off x="859796" y="4036599"/>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“I refer to all of my work before ~1990 as the B.S. era. That is, ‘before statistics’”</a:t>
            </a:r>
          </a:p>
        </p:txBody>
      </p:sp>
      <p:sp>
        <p:nvSpPr>
          <p:cNvPr id="11" name="Subtitle 2">
            <a:extLst>
              <a:ext uri="{FF2B5EF4-FFF2-40B4-BE49-F238E27FC236}">
                <a16:creationId xmlns:a16="http://schemas.microsoft.com/office/drawing/2014/main" id="{9A4EA1D5-767C-B249-9C6F-CA44BBD3D58C}"/>
              </a:ext>
            </a:extLst>
          </p:cNvPr>
          <p:cNvSpPr txBox="1">
            <a:spLocks/>
          </p:cNvSpPr>
          <p:nvPr/>
        </p:nvSpPr>
        <p:spPr>
          <a:xfrm>
            <a:off x="754392" y="5412289"/>
            <a:ext cx="1022221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solidFill>
                  <a:srgbClr val="C00000"/>
                </a:solidFill>
                <a:latin typeface="Avenir Medium" panose="02000503020000020003" pitchFamily="2" charset="0"/>
              </a:rPr>
              <a:t>-- paraphrasing my PhD adviser, Eugene </a:t>
            </a:r>
            <a:r>
              <a:rPr lang="en-US" sz="1800" dirty="0" err="1">
                <a:solidFill>
                  <a:srgbClr val="C00000"/>
                </a:solidFill>
                <a:latin typeface="Avenir Medium" panose="02000503020000020003" pitchFamily="2" charset="0"/>
              </a:rPr>
              <a:t>Charniak</a:t>
            </a:r>
            <a:r>
              <a:rPr lang="en-US" sz="1800" dirty="0">
                <a:solidFill>
                  <a:srgbClr val="C00000"/>
                </a:solidFill>
                <a:latin typeface="Avenir Medium" panose="02000503020000020003" pitchFamily="2" charset="0"/>
              </a:rPr>
              <a:t> at his ACL Lifetime Achievement Award (2011)</a:t>
            </a:r>
          </a:p>
        </p:txBody>
      </p:sp>
      <p:pic>
        <p:nvPicPr>
          <p:cNvPr id="3" name="Picture 2">
            <a:extLst>
              <a:ext uri="{FF2B5EF4-FFF2-40B4-BE49-F238E27FC236}">
                <a16:creationId xmlns:a16="http://schemas.microsoft.com/office/drawing/2014/main" id="{1DA6C629-78F5-3446-9E10-EA6A8D0B3B9F}"/>
              </a:ext>
            </a:extLst>
          </p:cNvPr>
          <p:cNvPicPr>
            <a:picLocks noChangeAspect="1"/>
          </p:cNvPicPr>
          <p:nvPr/>
        </p:nvPicPr>
        <p:blipFill>
          <a:blip r:embed="rId3"/>
          <a:stretch>
            <a:fillRect/>
          </a:stretch>
        </p:blipFill>
        <p:spPr>
          <a:xfrm>
            <a:off x="9144000" y="1252255"/>
            <a:ext cx="1676400" cy="2514600"/>
          </a:xfrm>
          <a:prstGeom prst="rect">
            <a:avLst/>
          </a:prstGeom>
        </p:spPr>
      </p:pic>
      <p:sp>
        <p:nvSpPr>
          <p:cNvPr id="10" name="Slide Number Placeholder 9">
            <a:extLst>
              <a:ext uri="{FF2B5EF4-FFF2-40B4-BE49-F238E27FC236}">
                <a16:creationId xmlns:a16="http://schemas.microsoft.com/office/drawing/2014/main" id="{9D5DBA30-26D3-C240-9639-7F6B40E7A287}"/>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a:p>
        </p:txBody>
      </p:sp>
    </p:spTree>
    <p:extLst>
      <p:ext uri="{BB962C8B-B14F-4D97-AF65-F5344CB8AC3E}">
        <p14:creationId xmlns:p14="http://schemas.microsoft.com/office/powerpoint/2010/main" val="185863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1"/>
            <a:ext cx="10955008" cy="1080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3523128" y="109255"/>
            <a:ext cx="8300708" cy="598434"/>
          </a:xfrm>
          <a:prstGeom prst="rect">
            <a:avLst/>
          </a:prstGeom>
        </p:spPr>
        <p:txBody>
          <a:bodyPr wrap="square">
            <a:spAutoFit/>
          </a:bodyPr>
          <a:lstStyle/>
          <a:p>
            <a:pPr>
              <a:lnSpc>
                <a:spcPct val="150000"/>
              </a:lnSpc>
              <a:spcBef>
                <a:spcPts val="3000"/>
              </a:spcBef>
            </a:pPr>
            <a:r>
              <a:rPr lang="en-US" sz="2400" dirty="0">
                <a:latin typeface="Avenir Medium" panose="02000503020000020003" pitchFamily="2" charset="0"/>
              </a:rPr>
              <a:t>GPT-2 (generates text and can fine-tune on your own data)</a:t>
            </a:r>
          </a:p>
        </p:txBody>
      </p:sp>
      <p:sp>
        <p:nvSpPr>
          <p:cNvPr id="12" name="Rectangle 11">
            <a:extLst>
              <a:ext uri="{FF2B5EF4-FFF2-40B4-BE49-F238E27FC236}">
                <a16:creationId xmlns:a16="http://schemas.microsoft.com/office/drawing/2014/main" id="{8339612F-4710-3F4F-A150-1CB01F33FBA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
        <p:nvSpPr>
          <p:cNvPr id="8" name="Slide Number Placeholder 9">
            <a:extLst>
              <a:ext uri="{FF2B5EF4-FFF2-40B4-BE49-F238E27FC236}">
                <a16:creationId xmlns:a16="http://schemas.microsoft.com/office/drawing/2014/main" id="{6B49C00B-DEA1-B74D-A688-EA28C829577B}"/>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a:p>
        </p:txBody>
      </p:sp>
    </p:spTree>
    <p:extLst>
      <p:ext uri="{BB962C8B-B14F-4D97-AF65-F5344CB8AC3E}">
        <p14:creationId xmlns:p14="http://schemas.microsoft.com/office/powerpoint/2010/main" val="67736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1"/>
            <a:ext cx="10955008" cy="1080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3523128" y="109255"/>
            <a:ext cx="8300708" cy="598434"/>
          </a:xfrm>
          <a:prstGeom prst="rect">
            <a:avLst/>
          </a:prstGeom>
        </p:spPr>
        <p:txBody>
          <a:bodyPr wrap="square">
            <a:spAutoFit/>
          </a:bodyPr>
          <a:lstStyle/>
          <a:p>
            <a:pPr>
              <a:lnSpc>
                <a:spcPct val="150000"/>
              </a:lnSpc>
              <a:spcBef>
                <a:spcPts val="3000"/>
              </a:spcBef>
            </a:pPr>
            <a:r>
              <a:rPr lang="en-US" sz="2400" dirty="0">
                <a:latin typeface="Avenir Medium" panose="02000503020000020003" pitchFamily="2" charset="0"/>
              </a:rPr>
              <a:t>GPT-2 (generates text and can fine-tune on your own data)</a:t>
            </a:r>
          </a:p>
        </p:txBody>
      </p:sp>
      <p:pic>
        <p:nvPicPr>
          <p:cNvPr id="8" name="Picture 7">
            <a:extLst>
              <a:ext uri="{FF2B5EF4-FFF2-40B4-BE49-F238E27FC236}">
                <a16:creationId xmlns:a16="http://schemas.microsoft.com/office/drawing/2014/main" id="{F322EEC3-7341-F84B-ABCB-9FCF669C6C9A}"/>
              </a:ext>
            </a:extLst>
          </p:cNvPr>
          <p:cNvPicPr>
            <a:picLocks noChangeAspect="1"/>
          </p:cNvPicPr>
          <p:nvPr/>
        </p:nvPicPr>
        <p:blipFill>
          <a:blip r:embed="rId3"/>
          <a:stretch>
            <a:fillRect/>
          </a:stretch>
        </p:blipFill>
        <p:spPr>
          <a:xfrm>
            <a:off x="165100" y="1737753"/>
            <a:ext cx="11861800" cy="4445296"/>
          </a:xfrm>
          <a:prstGeom prst="rect">
            <a:avLst/>
          </a:prstGeom>
        </p:spPr>
      </p:pic>
      <p:sp>
        <p:nvSpPr>
          <p:cNvPr id="9" name="Slide Number Placeholder 9">
            <a:extLst>
              <a:ext uri="{FF2B5EF4-FFF2-40B4-BE49-F238E27FC236}">
                <a16:creationId xmlns:a16="http://schemas.microsoft.com/office/drawing/2014/main" id="{0ED7B6C9-B1D2-CD4F-82FF-74F67F303376}"/>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a:p>
        </p:txBody>
      </p:sp>
    </p:spTree>
    <p:extLst>
      <p:ext uri="{BB962C8B-B14F-4D97-AF65-F5344CB8AC3E}">
        <p14:creationId xmlns:p14="http://schemas.microsoft.com/office/powerpoint/2010/main" val="18195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0"/>
            <a:ext cx="2382508" cy="746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455874" y="6214643"/>
            <a:ext cx="11552044" cy="386196"/>
          </a:xfrm>
          <a:prstGeom prst="rect">
            <a:avLst/>
          </a:prstGeom>
        </p:spPr>
        <p:txBody>
          <a:bodyPr wrap="square">
            <a:spAutoFit/>
          </a:bodyPr>
          <a:lstStyle/>
          <a:p>
            <a:pPr>
              <a:lnSpc>
                <a:spcPct val="150000"/>
              </a:lnSpc>
              <a:spcBef>
                <a:spcPts val="3000"/>
              </a:spcBef>
            </a:pPr>
            <a:r>
              <a:rPr lang="en-US" sz="1400" dirty="0" err="1">
                <a:solidFill>
                  <a:srgbClr val="C00000"/>
                </a:solidFill>
                <a:latin typeface="Avenir Book" panose="02000503020000020003" pitchFamily="2" charset="0"/>
              </a:rPr>
              <a:t>VideoBERT</a:t>
            </a:r>
            <a:r>
              <a:rPr lang="en-US" sz="1400" dirty="0">
                <a:solidFill>
                  <a:srgbClr val="C00000"/>
                </a:solidFill>
                <a:latin typeface="Avenir Book" panose="02000503020000020003" pitchFamily="2" charset="0"/>
              </a:rPr>
              <a:t>: A Joint Model for Video and Language Representation Learning. Sun, et al. ICCV 2019.</a:t>
            </a:r>
          </a:p>
        </p:txBody>
      </p:sp>
      <p:pic>
        <p:nvPicPr>
          <p:cNvPr id="3" name="Picture 2">
            <a:extLst>
              <a:ext uri="{FF2B5EF4-FFF2-40B4-BE49-F238E27FC236}">
                <a16:creationId xmlns:a16="http://schemas.microsoft.com/office/drawing/2014/main" id="{A23FE714-63DA-EC44-AC0E-34ECB838E040}"/>
              </a:ext>
            </a:extLst>
          </p:cNvPr>
          <p:cNvPicPr>
            <a:picLocks noChangeAspect="1"/>
          </p:cNvPicPr>
          <p:nvPr/>
        </p:nvPicPr>
        <p:blipFill>
          <a:blip r:embed="rId3"/>
          <a:stretch>
            <a:fillRect/>
          </a:stretch>
        </p:blipFill>
        <p:spPr>
          <a:xfrm>
            <a:off x="1809750" y="876300"/>
            <a:ext cx="8572500" cy="5105400"/>
          </a:xfrm>
          <a:prstGeom prst="rect">
            <a:avLst/>
          </a:prstGeom>
        </p:spPr>
      </p:pic>
      <p:sp>
        <p:nvSpPr>
          <p:cNvPr id="8" name="Slide Number Placeholder 9">
            <a:extLst>
              <a:ext uri="{FF2B5EF4-FFF2-40B4-BE49-F238E27FC236}">
                <a16:creationId xmlns:a16="http://schemas.microsoft.com/office/drawing/2014/main" id="{301D4269-707F-9B43-BD83-8B7FA6DCCA1B}"/>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a:p>
        </p:txBody>
      </p:sp>
    </p:spTree>
    <p:extLst>
      <p:ext uri="{BB962C8B-B14F-4D97-AF65-F5344CB8AC3E}">
        <p14:creationId xmlns:p14="http://schemas.microsoft.com/office/powerpoint/2010/main" val="333974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391887" y="1218757"/>
            <a:ext cx="11546114" cy="4430252"/>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latin typeface="Avenir Light" panose="020B0402020203020204" pitchFamily="34" charset="77"/>
              </a:rPr>
              <a:t>Attendance</a:t>
            </a:r>
            <a:r>
              <a:rPr lang="en-US" sz="2400" dirty="0">
                <a:latin typeface="Avenir Light" panose="020B0402020203020204" pitchFamily="34" charset="77"/>
              </a:rPr>
              <a:t> is checked today. See a TF before you leave today.</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HW1</a:t>
            </a:r>
            <a:r>
              <a:rPr lang="en-US" sz="2400" dirty="0">
                <a:latin typeface="Avenir Light" panose="020B0402020203020204" pitchFamily="34" charset="77"/>
              </a:rPr>
              <a:t> was released at midnight. Due in 2 weeks (</a:t>
            </a:r>
            <a:r>
              <a:rPr lang="en-US" sz="2400" b="1" dirty="0">
                <a:latin typeface="Avenir Light" panose="020B0402020203020204" pitchFamily="34" charset="77"/>
              </a:rPr>
              <a:t>Mon @ 11:59pm</a:t>
            </a:r>
            <a:r>
              <a:rPr lang="en-US" sz="2400" dirty="0">
                <a:latin typeface="Avenir Light" panose="020B0402020203020204" pitchFamily="34" charset="77"/>
              </a:rPr>
              <a:t>). </a:t>
            </a:r>
            <a:r>
              <a:rPr lang="en-US" sz="2400" dirty="0">
                <a:highlight>
                  <a:srgbClr val="FFFF00"/>
                </a:highlight>
                <a:latin typeface="Avenir Light" panose="020B0402020203020204" pitchFamily="34" charset="77"/>
              </a:rPr>
              <a:t>Start now</a:t>
            </a:r>
            <a:r>
              <a:rPr lang="en-US" sz="2400" dirty="0">
                <a:latin typeface="Avenir Light" panose="020B0402020203020204" pitchFamily="34" charset="77"/>
              </a:rPr>
              <a:t>.</a:t>
            </a:r>
          </a:p>
          <a:p>
            <a:pPr marL="342900" indent="-342900">
              <a:lnSpc>
                <a:spcPct val="200000"/>
              </a:lnSpc>
              <a:buFont typeface="Arial" panose="020B0604020202020204" pitchFamily="34" charset="0"/>
              <a:buChar char="•"/>
            </a:pPr>
            <a:r>
              <a:rPr lang="en-US" sz="2400" b="1" dirty="0" err="1">
                <a:latin typeface="Avenir Light" panose="020B0402020203020204" pitchFamily="34" charset="77"/>
              </a:rPr>
              <a:t>PyTorch</a:t>
            </a:r>
            <a:r>
              <a:rPr lang="en-US" sz="2400" b="1" dirty="0">
                <a:latin typeface="Avenir Light" panose="020B0402020203020204" pitchFamily="34" charset="77"/>
              </a:rPr>
              <a:t> tutorial </a:t>
            </a:r>
            <a:r>
              <a:rPr lang="en-US" sz="2400" dirty="0">
                <a:latin typeface="Avenir Light" panose="020B0402020203020204" pitchFamily="34" charset="77"/>
              </a:rPr>
              <a:t>will be </a:t>
            </a:r>
            <a:r>
              <a:rPr lang="en-US" sz="2400" dirty="0">
                <a:solidFill>
                  <a:srgbClr val="C00000"/>
                </a:solidFill>
                <a:latin typeface="Avenir Light" panose="020B0402020203020204" pitchFamily="34" charset="77"/>
              </a:rPr>
              <a:t>tonight @ 6pm</a:t>
            </a:r>
            <a:r>
              <a:rPr lang="en-US" sz="2400" dirty="0">
                <a:latin typeface="Avenir Light" panose="020B0402020203020204" pitchFamily="34" charset="77"/>
              </a:rPr>
              <a:t>, in this room</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Lectures slides </a:t>
            </a:r>
            <a:r>
              <a:rPr lang="en-US" sz="2400" dirty="0">
                <a:latin typeface="Avenir Light" panose="020B0402020203020204" pitchFamily="34" charset="77"/>
              </a:rPr>
              <a:t>will be posted on the website and our Twitter </a:t>
            </a:r>
            <a:r>
              <a:rPr lang="en-US" sz="2400" b="1" dirty="0">
                <a:solidFill>
                  <a:srgbClr val="0070C0"/>
                </a:solidFill>
                <a:latin typeface="Avenir Light" panose="020B0402020203020204" pitchFamily="34" charset="77"/>
              </a:rPr>
              <a:t>@CS287_NLP</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Office Hours </a:t>
            </a:r>
            <a:r>
              <a:rPr lang="en-US" sz="2400" dirty="0">
                <a:latin typeface="Avenir Light" panose="020B0402020203020204" pitchFamily="34" charset="77"/>
              </a:rPr>
              <a:t>start tomorrow, </a:t>
            </a:r>
            <a:r>
              <a:rPr lang="en-US" sz="2400" dirty="0">
                <a:solidFill>
                  <a:srgbClr val="C00000"/>
                </a:solidFill>
                <a:latin typeface="Avenir Light" panose="020B0402020203020204" pitchFamily="34" charset="77"/>
              </a:rPr>
              <a:t>Wednesday @ 5pm </a:t>
            </a:r>
            <a:r>
              <a:rPr lang="en-US" sz="2400" dirty="0">
                <a:latin typeface="Avenir Light" panose="020B0402020203020204" pitchFamily="34" charset="77"/>
              </a:rPr>
              <a:t>(see website for all OH)</a:t>
            </a:r>
          </a:p>
          <a:p>
            <a:pPr marL="800100" lvl="1" indent="-342900">
              <a:lnSpc>
                <a:spcPct val="200000"/>
              </a:lnSpc>
              <a:buFont typeface="Arial" panose="020B0604020202020204" pitchFamily="34" charset="0"/>
              <a:buChar char="•"/>
            </a:pPr>
            <a:r>
              <a:rPr lang="en-US" sz="2400" b="1" dirty="0">
                <a:latin typeface="Avenir Light" panose="020B0402020203020204" pitchFamily="34" charset="77"/>
              </a:rPr>
              <a:t>Location</a:t>
            </a:r>
            <a:r>
              <a:rPr lang="en-US" sz="2400" dirty="0">
                <a:latin typeface="Avenir Light" panose="020B0402020203020204" pitchFamily="34" charset="77"/>
              </a:rPr>
              <a:t>: out back of SEC 1</a:t>
            </a:r>
            <a:r>
              <a:rPr lang="en-US" sz="2400" baseline="30000" dirty="0">
                <a:latin typeface="Avenir Light" panose="020B0402020203020204" pitchFamily="34" charset="77"/>
              </a:rPr>
              <a:t>st</a:t>
            </a:r>
            <a:r>
              <a:rPr lang="en-US" sz="2400" dirty="0">
                <a:latin typeface="Avenir Light" panose="020B0402020203020204" pitchFamily="34" charset="77"/>
              </a:rPr>
              <a:t> floor, or SEC 3.301-3.303 if weather isn’t good</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(breakthrough moment)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Title 1">
            <a:extLst>
              <a:ext uri="{FF2B5EF4-FFF2-40B4-BE49-F238E27FC236}">
                <a16:creationId xmlns:a16="http://schemas.microsoft.com/office/drawing/2014/main" id="{D20CB77A-34CC-0D4F-9666-583799DD63D7}"/>
              </a:ext>
            </a:extLst>
          </p:cNvPr>
          <p:cNvSpPr txBox="1">
            <a:spLocks/>
          </p:cNvSpPr>
          <p:nvPr/>
        </p:nvSpPr>
        <p:spPr>
          <a:xfrm>
            <a:off x="7171696" y="1724829"/>
            <a:ext cx="2877808" cy="4591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b="1" dirty="0" err="1">
                <a:solidFill>
                  <a:srgbClr val="C00000"/>
                </a:solidFill>
              </a:rPr>
              <a:t>AlexNet</a:t>
            </a:r>
            <a:r>
              <a:rPr lang="en-US" b="1" dirty="0">
                <a:solidFill>
                  <a:srgbClr val="C00000"/>
                </a:solidFill>
              </a:rPr>
              <a:t> Model</a:t>
            </a:r>
            <a:endParaRPr lang="en-US" dirty="0">
              <a:solidFill>
                <a:srgbClr val="C00000"/>
              </a:solidFill>
            </a:endParaRPr>
          </a:p>
        </p:txBody>
      </p:sp>
      <p:sp>
        <p:nvSpPr>
          <p:cNvPr id="5" name="Rectangle 4">
            <a:extLst>
              <a:ext uri="{FF2B5EF4-FFF2-40B4-BE49-F238E27FC236}">
                <a16:creationId xmlns:a16="http://schemas.microsoft.com/office/drawing/2014/main" id="{3F174366-13C2-B74F-BEFE-BF4ECEB2721E}"/>
              </a:ext>
            </a:extLst>
          </p:cNvPr>
          <p:cNvSpPr/>
          <p:nvPr/>
        </p:nvSpPr>
        <p:spPr>
          <a:xfrm>
            <a:off x="1939296" y="5645654"/>
            <a:ext cx="9359900" cy="369332"/>
          </a:xfrm>
          <a:prstGeom prst="rect">
            <a:avLst/>
          </a:prstGeom>
        </p:spPr>
        <p:txBody>
          <a:bodyPr wrap="square">
            <a:spAutoFit/>
          </a:bodyPr>
          <a:lstStyle/>
          <a:p>
            <a:r>
              <a:rPr lang="en-US" dirty="0"/>
              <a:t>ImageNet Classification with Deep Convolutional Neural Networks. </a:t>
            </a:r>
            <a:r>
              <a:rPr lang="en-US" dirty="0" err="1"/>
              <a:t>Krizhevsky</a:t>
            </a:r>
            <a:r>
              <a:rPr lang="en-US" dirty="0"/>
              <a:t>, et al. (2012)</a:t>
            </a:r>
          </a:p>
        </p:txBody>
      </p:sp>
      <p:sp>
        <p:nvSpPr>
          <p:cNvPr id="11" name="Title 1">
            <a:extLst>
              <a:ext uri="{FF2B5EF4-FFF2-40B4-BE49-F238E27FC236}">
                <a16:creationId xmlns:a16="http://schemas.microsoft.com/office/drawing/2014/main" id="{567BD7C9-A897-E045-A385-EC1C81A9C837}"/>
              </a:ext>
            </a:extLst>
          </p:cNvPr>
          <p:cNvSpPr txBox="1">
            <a:spLocks/>
          </p:cNvSpPr>
          <p:nvPr/>
        </p:nvSpPr>
        <p:spPr>
          <a:xfrm>
            <a:off x="1050296" y="1495261"/>
            <a:ext cx="2877808" cy="4591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b="1" dirty="0">
                <a:solidFill>
                  <a:srgbClr val="C00000"/>
                </a:solidFill>
              </a:rPr>
              <a:t>Data</a:t>
            </a:r>
            <a:endParaRPr lang="en-US" dirty="0">
              <a:solidFill>
                <a:srgbClr val="C00000"/>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1050296" y="1994623"/>
            <a:ext cx="3534404" cy="12438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14 million images. 20,000 distinct categories (e.g., shoes).</a:t>
            </a:r>
          </a:p>
        </p:txBody>
      </p:sp>
      <p:sp>
        <p:nvSpPr>
          <p:cNvPr id="13" name="Title 1">
            <a:extLst>
              <a:ext uri="{FF2B5EF4-FFF2-40B4-BE49-F238E27FC236}">
                <a16:creationId xmlns:a16="http://schemas.microsoft.com/office/drawing/2014/main" id="{0BB121D0-5E0A-B54E-9051-CCE126BAC22D}"/>
              </a:ext>
            </a:extLst>
          </p:cNvPr>
          <p:cNvSpPr txBox="1">
            <a:spLocks/>
          </p:cNvSpPr>
          <p:nvPr/>
        </p:nvSpPr>
        <p:spPr>
          <a:xfrm>
            <a:off x="1050296" y="3442423"/>
            <a:ext cx="2877808" cy="4591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b="1" dirty="0">
                <a:solidFill>
                  <a:srgbClr val="C00000"/>
                </a:solidFill>
              </a:rPr>
              <a:t>Task</a:t>
            </a:r>
            <a:endParaRPr lang="en-US" dirty="0">
              <a:solidFill>
                <a:srgbClr val="C00000"/>
              </a:solidFill>
            </a:endParaRPr>
          </a:p>
        </p:txBody>
      </p:sp>
      <p:sp>
        <p:nvSpPr>
          <p:cNvPr id="14" name="Title 1">
            <a:extLst>
              <a:ext uri="{FF2B5EF4-FFF2-40B4-BE49-F238E27FC236}">
                <a16:creationId xmlns:a16="http://schemas.microsoft.com/office/drawing/2014/main" id="{D35F3BE9-BBCA-9247-83C8-787D7803F64C}"/>
              </a:ext>
            </a:extLst>
          </p:cNvPr>
          <p:cNvSpPr txBox="1">
            <a:spLocks/>
          </p:cNvSpPr>
          <p:nvPr/>
        </p:nvSpPr>
        <p:spPr>
          <a:xfrm>
            <a:off x="1050296" y="3941785"/>
            <a:ext cx="3534404" cy="12438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Given an image, correctly predict which category it belongs to</a:t>
            </a:r>
          </a:p>
        </p:txBody>
      </p:sp>
      <p:sp>
        <p:nvSpPr>
          <p:cNvPr id="6" name="Rectangle 5">
            <a:extLst>
              <a:ext uri="{FF2B5EF4-FFF2-40B4-BE49-F238E27FC236}">
                <a16:creationId xmlns:a16="http://schemas.microsoft.com/office/drawing/2014/main" id="{96F723CC-A290-6E47-8BD6-EEBC2CCF5499}"/>
              </a:ext>
            </a:extLst>
          </p:cNvPr>
          <p:cNvSpPr/>
          <p:nvPr/>
        </p:nvSpPr>
        <p:spPr>
          <a:xfrm>
            <a:off x="7171696" y="2183964"/>
            <a:ext cx="2877808" cy="2677656"/>
          </a:xfrm>
          <a:prstGeom prst="rect">
            <a:avLst/>
          </a:prstGeom>
        </p:spPr>
        <p:txBody>
          <a:bodyPr wrap="square">
            <a:spAutoFit/>
          </a:bodyPr>
          <a:lstStyle/>
          <a:p>
            <a:r>
              <a:rPr lang="en-US" sz="2400" dirty="0">
                <a:solidFill>
                  <a:srgbClr val="202122"/>
                </a:solidFill>
                <a:latin typeface="Avenir Book" panose="02000503020000020003" pitchFamily="2" charset="0"/>
              </a:rPr>
              <a:t>The network achieved a top-5 error of 15.3%, more than 10.8 percentage points lower than that of the runner up.</a:t>
            </a:r>
            <a:endParaRPr lang="en-US" sz="2400" dirty="0">
              <a:latin typeface="Avenir Book" panose="02000503020000020003" pitchFamily="2" charset="0"/>
            </a:endParaRPr>
          </a:p>
        </p:txBody>
      </p:sp>
      <p:sp>
        <p:nvSpPr>
          <p:cNvPr id="16" name="Slide Number Placeholder 9">
            <a:extLst>
              <a:ext uri="{FF2B5EF4-FFF2-40B4-BE49-F238E27FC236}">
                <a16:creationId xmlns:a16="http://schemas.microsoft.com/office/drawing/2014/main" id="{15BACEFE-F5E3-7F4E-B673-7A882B717FD2}"/>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a:p>
        </p:txBody>
      </p:sp>
    </p:spTree>
    <p:extLst>
      <p:ext uri="{BB962C8B-B14F-4D97-AF65-F5344CB8AC3E}">
        <p14:creationId xmlns:p14="http://schemas.microsoft.com/office/powerpoint/2010/main" val="364240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(recent breakthrough)</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9" name="Picture 8">
            <a:extLst>
              <a:ext uri="{FF2B5EF4-FFF2-40B4-BE49-F238E27FC236}">
                <a16:creationId xmlns:a16="http://schemas.microsoft.com/office/drawing/2014/main" id="{280F5986-3EB8-FF40-AFDE-F6E6C2BF2AF4}"/>
              </a:ext>
            </a:extLst>
          </p:cNvPr>
          <p:cNvPicPr>
            <a:picLocks noChangeAspect="1"/>
          </p:cNvPicPr>
          <p:nvPr/>
        </p:nvPicPr>
        <p:blipFill>
          <a:blip r:embed="rId3"/>
          <a:stretch>
            <a:fillRect/>
          </a:stretch>
        </p:blipFill>
        <p:spPr>
          <a:xfrm>
            <a:off x="2946139" y="1287172"/>
            <a:ext cx="5477717" cy="4103120"/>
          </a:xfrm>
          <a:prstGeom prst="rect">
            <a:avLst/>
          </a:prstGeom>
        </p:spPr>
      </p:pic>
      <p:pic>
        <p:nvPicPr>
          <p:cNvPr id="4" name="Picture 3">
            <a:extLst>
              <a:ext uri="{FF2B5EF4-FFF2-40B4-BE49-F238E27FC236}">
                <a16:creationId xmlns:a16="http://schemas.microsoft.com/office/drawing/2014/main" id="{9FF5E1E5-53D1-CF4D-AD22-980F9A632348}"/>
              </a:ext>
            </a:extLst>
          </p:cNvPr>
          <p:cNvPicPr>
            <a:picLocks noChangeAspect="1"/>
          </p:cNvPicPr>
          <p:nvPr/>
        </p:nvPicPr>
        <p:blipFill>
          <a:blip r:embed="rId4"/>
          <a:stretch>
            <a:fillRect/>
          </a:stretch>
        </p:blipFill>
        <p:spPr>
          <a:xfrm>
            <a:off x="3583147" y="5310535"/>
            <a:ext cx="4203700" cy="1270000"/>
          </a:xfrm>
          <a:prstGeom prst="rect">
            <a:avLst/>
          </a:prstGeom>
        </p:spPr>
      </p:pic>
      <p:pic>
        <p:nvPicPr>
          <p:cNvPr id="3" name="Picture 2">
            <a:extLst>
              <a:ext uri="{FF2B5EF4-FFF2-40B4-BE49-F238E27FC236}">
                <a16:creationId xmlns:a16="http://schemas.microsoft.com/office/drawing/2014/main" id="{E32B6DD1-4D32-124C-B2A1-F4740A1D2065}"/>
              </a:ext>
            </a:extLst>
          </p:cNvPr>
          <p:cNvPicPr>
            <a:picLocks noChangeAspect="1"/>
          </p:cNvPicPr>
          <p:nvPr/>
        </p:nvPicPr>
        <p:blipFill>
          <a:blip r:embed="rId5"/>
          <a:stretch>
            <a:fillRect/>
          </a:stretch>
        </p:blipFill>
        <p:spPr>
          <a:xfrm>
            <a:off x="8301551" y="185401"/>
            <a:ext cx="3712103" cy="1319177"/>
          </a:xfrm>
          <a:prstGeom prst="rect">
            <a:avLst/>
          </a:prstGeom>
        </p:spPr>
      </p:pic>
      <p:sp>
        <p:nvSpPr>
          <p:cNvPr id="8" name="Slide Number Placeholder 9">
            <a:extLst>
              <a:ext uri="{FF2B5EF4-FFF2-40B4-BE49-F238E27FC236}">
                <a16:creationId xmlns:a16="http://schemas.microsoft.com/office/drawing/2014/main" id="{58E42535-BD94-4E45-9D8D-EE9A4E09CCC6}"/>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a:p>
        </p:txBody>
      </p:sp>
    </p:spTree>
    <p:extLst>
      <p:ext uri="{BB962C8B-B14F-4D97-AF65-F5344CB8AC3E}">
        <p14:creationId xmlns:p14="http://schemas.microsoft.com/office/powerpoint/2010/main" val="631626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(recent breakthrough)</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4" name="Picture 3">
            <a:extLst>
              <a:ext uri="{FF2B5EF4-FFF2-40B4-BE49-F238E27FC236}">
                <a16:creationId xmlns:a16="http://schemas.microsoft.com/office/drawing/2014/main" id="{A0DA72BC-D50D-6441-84BF-FD206DD18193}"/>
              </a:ext>
            </a:extLst>
          </p:cNvPr>
          <p:cNvPicPr>
            <a:picLocks noChangeAspect="1"/>
          </p:cNvPicPr>
          <p:nvPr/>
        </p:nvPicPr>
        <p:blipFill>
          <a:blip r:embed="rId3"/>
          <a:stretch>
            <a:fillRect/>
          </a:stretch>
        </p:blipFill>
        <p:spPr>
          <a:xfrm>
            <a:off x="1758950" y="1051882"/>
            <a:ext cx="8045450" cy="5407267"/>
          </a:xfrm>
          <a:prstGeom prst="rect">
            <a:avLst/>
          </a:prstGeom>
        </p:spPr>
      </p:pic>
      <p:sp>
        <p:nvSpPr>
          <p:cNvPr id="6" name="Slide Number Placeholder 9">
            <a:extLst>
              <a:ext uri="{FF2B5EF4-FFF2-40B4-BE49-F238E27FC236}">
                <a16:creationId xmlns:a16="http://schemas.microsoft.com/office/drawing/2014/main" id="{1CA9D43F-89C8-BE41-983E-649538B1A624}"/>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a:p>
        </p:txBody>
      </p:sp>
    </p:spTree>
    <p:extLst>
      <p:ext uri="{BB962C8B-B14F-4D97-AF65-F5344CB8AC3E}">
        <p14:creationId xmlns:p14="http://schemas.microsoft.com/office/powerpoint/2010/main" val="242134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 (recent breakthrough)</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3" name="Picture 2">
            <a:extLst>
              <a:ext uri="{FF2B5EF4-FFF2-40B4-BE49-F238E27FC236}">
                <a16:creationId xmlns:a16="http://schemas.microsoft.com/office/drawing/2014/main" id="{E0ED51D5-6E54-9243-BEB9-BC7B6AB5B013}"/>
              </a:ext>
            </a:extLst>
          </p:cNvPr>
          <p:cNvPicPr>
            <a:picLocks noChangeAspect="1"/>
          </p:cNvPicPr>
          <p:nvPr/>
        </p:nvPicPr>
        <p:blipFill>
          <a:blip r:embed="rId3"/>
          <a:stretch>
            <a:fillRect/>
          </a:stretch>
        </p:blipFill>
        <p:spPr>
          <a:xfrm>
            <a:off x="366712" y="2149475"/>
            <a:ext cx="11279188" cy="1866900"/>
          </a:xfrm>
          <a:prstGeom prst="rect">
            <a:avLst/>
          </a:prstGeom>
        </p:spPr>
      </p:pic>
      <p:sp>
        <p:nvSpPr>
          <p:cNvPr id="6" name="Slide Number Placeholder 9">
            <a:extLst>
              <a:ext uri="{FF2B5EF4-FFF2-40B4-BE49-F238E27FC236}">
                <a16:creationId xmlns:a16="http://schemas.microsoft.com/office/drawing/2014/main" id="{49AB2DE3-98BD-E54D-9482-A57634D0FBD9}"/>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a:p>
        </p:txBody>
      </p:sp>
    </p:spTree>
    <p:extLst>
      <p:ext uri="{BB962C8B-B14F-4D97-AF65-F5344CB8AC3E}">
        <p14:creationId xmlns:p14="http://schemas.microsoft.com/office/powerpoint/2010/main" val="19108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961396" y="1244408"/>
            <a:ext cx="9757404" cy="4661092"/>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Deep Learning </a:t>
            </a:r>
            <a:r>
              <a:rPr lang="en-US" sz="2400" dirty="0"/>
              <a:t>is just neural networks with more than 1 hidden layer (non-linear activation functions).</a:t>
            </a:r>
          </a:p>
          <a:p>
            <a:pPr marL="342900" indent="-342900">
              <a:lnSpc>
                <a:spcPct val="150000"/>
              </a:lnSpc>
              <a:spcBef>
                <a:spcPts val="2000"/>
              </a:spcBef>
              <a:buFont typeface="Arial" panose="020B0604020202020204" pitchFamily="34" charset="0"/>
              <a:buChar char="•"/>
            </a:pPr>
            <a:r>
              <a:rPr lang="en-US" sz="2400" dirty="0"/>
              <a:t>For the 1</a:t>
            </a:r>
            <a:r>
              <a:rPr lang="en-US" sz="2400" baseline="30000" dirty="0"/>
              <a:t>st</a:t>
            </a:r>
            <a:r>
              <a:rPr lang="en-US" sz="2400" dirty="0"/>
              <a:t> time ever, one paradigm of modelling (deep learning) yields the best results across nearly every domain of problems</a:t>
            </a:r>
          </a:p>
          <a:p>
            <a:pPr marL="342900" indent="-342900">
              <a:lnSpc>
                <a:spcPct val="150000"/>
              </a:lnSpc>
              <a:spcBef>
                <a:spcPts val="2000"/>
              </a:spcBef>
              <a:buFont typeface="Arial" panose="020B0604020202020204" pitchFamily="34" charset="0"/>
              <a:buChar char="•"/>
            </a:pPr>
            <a:r>
              <a:rPr lang="en-US" sz="2400" dirty="0"/>
              <a:t>Our understanding of why and how the results are so compelling is very surface-level.</a:t>
            </a:r>
          </a:p>
          <a:p>
            <a:pPr marL="342900" indent="-342900">
              <a:lnSpc>
                <a:spcPct val="150000"/>
              </a:lnSpc>
              <a:spcBef>
                <a:spcPts val="2000"/>
              </a:spcBef>
              <a:buFont typeface="Arial" panose="020B0604020202020204" pitchFamily="34" charset="0"/>
              <a:buChar char="•"/>
            </a:pPr>
            <a:r>
              <a:rPr lang="en-US" sz="2400" dirty="0"/>
              <a:t>Much work lies ahead (e.g., bias/fairness, </a:t>
            </a:r>
            <a:r>
              <a:rPr lang="en-US" sz="2400" dirty="0" err="1"/>
              <a:t>explainability</a:t>
            </a:r>
            <a:r>
              <a:rPr lang="en-US" sz="2400" dirty="0"/>
              <a:t>, robustness)</a:t>
            </a:r>
          </a:p>
          <a:p>
            <a:pPr marL="342900" indent="-342900">
              <a:lnSpc>
                <a:spcPct val="150000"/>
              </a:lnSpc>
              <a:spcBef>
                <a:spcPts val="2000"/>
              </a:spcBef>
              <a:buFont typeface="Arial" panose="020B0604020202020204" pitchFamily="34" charset="0"/>
              <a:buChar char="•"/>
            </a:pPr>
            <a:endParaRPr lang="en-US" sz="2400" dirty="0"/>
          </a:p>
          <a:p>
            <a:pPr marL="342900" indent="-342900">
              <a:lnSpc>
                <a:spcPct val="150000"/>
              </a:lnSpc>
              <a:spcBef>
                <a:spcPts val="2000"/>
              </a:spcBef>
              <a:buFont typeface="Arial" panose="020B0604020202020204" pitchFamily="34" charset="0"/>
              <a:buChar char="•"/>
            </a:pPr>
            <a:endParaRPr lang="en-US" sz="2400" dirty="0"/>
          </a:p>
        </p:txBody>
      </p:sp>
      <p:sp>
        <p:nvSpPr>
          <p:cNvPr id="6" name="Slide Number Placeholder 9">
            <a:extLst>
              <a:ext uri="{FF2B5EF4-FFF2-40B4-BE49-F238E27FC236}">
                <a16:creationId xmlns:a16="http://schemas.microsoft.com/office/drawing/2014/main" id="{82BC4460-A9EB-614D-969E-3D86E2CE7D2B}"/>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a:p>
        </p:txBody>
      </p:sp>
    </p:spTree>
    <p:extLst>
      <p:ext uri="{BB962C8B-B14F-4D97-AF65-F5344CB8AC3E}">
        <p14:creationId xmlns:p14="http://schemas.microsoft.com/office/powerpoint/2010/main" val="3145791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The Two Cornerstones of NLP</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4782808" cy="140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821628" y="1431235"/>
            <a:ext cx="10548744"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How do we get </a:t>
            </a:r>
            <a:r>
              <a:rPr lang="en-US" sz="2400" i="1" dirty="0">
                <a:solidFill>
                  <a:srgbClr val="C00000"/>
                </a:solidFill>
              </a:rPr>
              <a:t>any</a:t>
            </a:r>
            <a:r>
              <a:rPr lang="en-US" sz="2400" dirty="0"/>
              <a:t> system to process, ”understand”, leverage language?</a:t>
            </a:r>
          </a:p>
        </p:txBody>
      </p:sp>
      <p:sp>
        <p:nvSpPr>
          <p:cNvPr id="16" name="Title 1">
            <a:extLst>
              <a:ext uri="{FF2B5EF4-FFF2-40B4-BE49-F238E27FC236}">
                <a16:creationId xmlns:a16="http://schemas.microsoft.com/office/drawing/2014/main" id="{691C42F2-7FE2-1A45-B7F0-60B113C9B374}"/>
              </a:ext>
            </a:extLst>
          </p:cNvPr>
          <p:cNvSpPr txBox="1">
            <a:spLocks/>
          </p:cNvSpPr>
          <p:nvPr/>
        </p:nvSpPr>
        <p:spPr>
          <a:xfrm>
            <a:off x="754392" y="2491896"/>
            <a:ext cx="10548744" cy="2504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solidFill>
                  <a:srgbClr val="C00000"/>
                </a:solidFill>
              </a:rPr>
              <a:t>Representation</a:t>
            </a:r>
            <a:r>
              <a:rPr lang="en-US" sz="2400" dirty="0"/>
              <a:t>: how do we transform symbolic meaning (e.g., words, signs, braille, speech audio) into something the computer can use</a:t>
            </a:r>
          </a:p>
          <a:p>
            <a:pPr marL="342900" indent="-342900">
              <a:lnSpc>
                <a:spcPct val="150000"/>
              </a:lnSpc>
              <a:spcBef>
                <a:spcPts val="2000"/>
              </a:spcBef>
              <a:buFont typeface="Arial" panose="020B0604020202020204" pitchFamily="34" charset="0"/>
              <a:buChar char="•"/>
            </a:pPr>
            <a:r>
              <a:rPr lang="en-US" sz="2400" b="1" dirty="0">
                <a:solidFill>
                  <a:srgbClr val="C00000"/>
                </a:solidFill>
              </a:rPr>
              <a:t>Modelling</a:t>
            </a:r>
            <a:r>
              <a:rPr lang="en-US" sz="2400" dirty="0"/>
              <a:t>: given these represented symbols, how do we use them to model the task at hand?</a:t>
            </a:r>
          </a:p>
        </p:txBody>
      </p:sp>
      <p:sp>
        <p:nvSpPr>
          <p:cNvPr id="8" name="Slide Number Placeholder 9">
            <a:extLst>
              <a:ext uri="{FF2B5EF4-FFF2-40B4-BE49-F238E27FC236}">
                <a16:creationId xmlns:a16="http://schemas.microsoft.com/office/drawing/2014/main" id="{65884005-A467-E14A-85DB-1F5B955F5B52}"/>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a:p>
        </p:txBody>
      </p:sp>
    </p:spTree>
    <p:extLst>
      <p:ext uri="{BB962C8B-B14F-4D97-AF65-F5344CB8AC3E}">
        <p14:creationId xmlns:p14="http://schemas.microsoft.com/office/powerpoint/2010/main" val="179491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1358593"/>
            <a:ext cx="3466169"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1416310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2226956"/>
            <a:ext cx="4075796"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4" name="Subtitle 2">
            <a:extLst>
              <a:ext uri="{FF2B5EF4-FFF2-40B4-BE49-F238E27FC236}">
                <a16:creationId xmlns:a16="http://schemas.microsoft.com/office/drawing/2014/main" id="{E1AB3931-3690-5140-9BC5-24F70226495C}"/>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75847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Numbers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3"/>
            <a:ext cx="3716008" cy="950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986796" y="1404570"/>
            <a:ext cx="9757404" cy="40122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Remember, </a:t>
            </a:r>
            <a:r>
              <a:rPr lang="en-US" sz="2400" dirty="0"/>
              <a:t>a computer only has </a:t>
            </a:r>
            <a:r>
              <a:rPr lang="en-US" sz="2400" dirty="0">
                <a:solidFill>
                  <a:srgbClr val="C00000"/>
                </a:solidFill>
              </a:rPr>
              <a:t>bits</a:t>
            </a:r>
            <a:r>
              <a:rPr lang="en-US" sz="2400" dirty="0"/>
              <a:t>: 0’s and 1’s</a:t>
            </a:r>
          </a:p>
          <a:p>
            <a:pPr marL="342900" indent="-342900">
              <a:lnSpc>
                <a:spcPct val="150000"/>
              </a:lnSpc>
              <a:spcBef>
                <a:spcPts val="2000"/>
              </a:spcBef>
              <a:buFont typeface="Arial" panose="020B0604020202020204" pitchFamily="34" charset="0"/>
              <a:buChar char="•"/>
            </a:pPr>
            <a:r>
              <a:rPr lang="en-US" sz="2400" dirty="0"/>
              <a:t>Computer architecture allows us to perform basic arithmetic operations (</a:t>
            </a:r>
            <a:r>
              <a:rPr lang="en-US" sz="2400" dirty="0">
                <a:solidFill>
                  <a:srgbClr val="C00000"/>
                </a:solidFill>
              </a:rPr>
              <a:t>+ - * / </a:t>
            </a:r>
            <a:r>
              <a:rPr lang="en-US" sz="2400" dirty="0"/>
              <a:t>)</a:t>
            </a:r>
          </a:p>
          <a:p>
            <a:pPr marL="342900" indent="-342900">
              <a:lnSpc>
                <a:spcPct val="150000"/>
              </a:lnSpc>
              <a:spcBef>
                <a:spcPts val="2000"/>
              </a:spcBef>
              <a:buFont typeface="Arial" panose="020B0604020202020204" pitchFamily="34" charset="0"/>
              <a:buChar char="•"/>
            </a:pPr>
            <a:r>
              <a:rPr lang="en-US" sz="2400" dirty="0"/>
              <a:t>Computational models “need” numeric data. The relationship of numbers is natural (e.g., </a:t>
            </a:r>
            <a:r>
              <a:rPr lang="en-US" sz="2400" dirty="0">
                <a:solidFill>
                  <a:srgbClr val="C00000"/>
                </a:solidFill>
              </a:rPr>
              <a:t>&lt;  &gt;  ==</a:t>
            </a:r>
            <a:r>
              <a:rPr lang="en-US" sz="2400" dirty="0"/>
              <a:t>). Think of logistic regression.</a:t>
            </a:r>
          </a:p>
          <a:p>
            <a:pPr marL="342900" indent="-342900">
              <a:lnSpc>
                <a:spcPct val="150000"/>
              </a:lnSpc>
              <a:spcBef>
                <a:spcPts val="2000"/>
              </a:spcBef>
              <a:buFont typeface="Arial" panose="020B0604020202020204" pitchFamily="34" charset="0"/>
              <a:buChar char="•"/>
            </a:pPr>
            <a:r>
              <a:rPr lang="en-US" sz="2400" dirty="0">
                <a:solidFill>
                  <a:srgbClr val="0070C0"/>
                </a:solidFill>
              </a:rPr>
              <a:t>Numeric data? </a:t>
            </a:r>
            <a:r>
              <a:rPr lang="en-US" sz="2400" dirty="0"/>
              <a:t>No problem</a:t>
            </a:r>
          </a:p>
        </p:txBody>
      </p:sp>
      <p:sp>
        <p:nvSpPr>
          <p:cNvPr id="8" name="Slide Number Placeholder 9">
            <a:extLst>
              <a:ext uri="{FF2B5EF4-FFF2-40B4-BE49-F238E27FC236}">
                <a16:creationId xmlns:a16="http://schemas.microsoft.com/office/drawing/2014/main" id="{165C5928-F32C-F244-8620-2BA172267ED0}"/>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a:p>
        </p:txBody>
      </p:sp>
    </p:spTree>
    <p:extLst>
      <p:ext uri="{BB962C8B-B14F-4D97-AF65-F5344CB8AC3E}">
        <p14:creationId xmlns:p14="http://schemas.microsoft.com/office/powerpoint/2010/main" val="1291361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Images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2"/>
            <a:ext cx="3462008" cy="9500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8"/>
            <a:ext cx="10370808" cy="40122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Images </a:t>
            </a:r>
            <a:r>
              <a:rPr lang="en-US" sz="2400" dirty="0"/>
              <a:t>(like language) capture tons of real-world concepts</a:t>
            </a:r>
          </a:p>
          <a:p>
            <a:pPr marL="342900" indent="-342900">
              <a:lnSpc>
                <a:spcPct val="150000"/>
              </a:lnSpc>
              <a:spcBef>
                <a:spcPts val="2000"/>
              </a:spcBef>
              <a:buFont typeface="Arial" panose="020B0604020202020204" pitchFamily="34" charset="0"/>
              <a:buChar char="•"/>
            </a:pPr>
            <a:r>
              <a:rPr lang="en-US" sz="2400" dirty="0"/>
              <a:t>The data itself is well-represented and captured by pixel values (</a:t>
            </a:r>
            <a:r>
              <a:rPr lang="en-US" sz="2400" dirty="0">
                <a:solidFill>
                  <a:srgbClr val="C00000"/>
                </a:solidFill>
              </a:rPr>
              <a:t>0-255</a:t>
            </a:r>
            <a:r>
              <a:rPr lang="en-US" sz="2400" dirty="0"/>
              <a:t>)</a:t>
            </a:r>
          </a:p>
          <a:p>
            <a:pPr marL="342900" indent="-342900">
              <a:lnSpc>
                <a:spcPct val="150000"/>
              </a:lnSpc>
              <a:spcBef>
                <a:spcPts val="2000"/>
              </a:spcBef>
              <a:buFont typeface="Arial" panose="020B0604020202020204" pitchFamily="34" charset="0"/>
              <a:buChar char="•"/>
            </a:pPr>
            <a:r>
              <a:rPr lang="en-US" sz="2400" dirty="0"/>
              <a:t>Little cumbersome to capture spatial information (</a:t>
            </a:r>
            <a:r>
              <a:rPr lang="en-US" sz="2400" dirty="0">
                <a:solidFill>
                  <a:srgbClr val="C00000"/>
                </a:solidFill>
              </a:rPr>
              <a:t>LBP </a:t>
            </a:r>
            <a:r>
              <a:rPr lang="en-US" sz="2400" dirty="0"/>
              <a:t>and</a:t>
            </a:r>
            <a:r>
              <a:rPr lang="en-US" sz="2400" dirty="0">
                <a:solidFill>
                  <a:srgbClr val="C00000"/>
                </a:solidFill>
              </a:rPr>
              <a:t> CNNs</a:t>
            </a:r>
            <a:r>
              <a:rPr lang="en-US" sz="2400" dirty="0"/>
              <a:t>)</a:t>
            </a:r>
          </a:p>
          <a:p>
            <a:pPr marL="342900" indent="-342900">
              <a:lnSpc>
                <a:spcPct val="150000"/>
              </a:lnSpc>
              <a:spcBef>
                <a:spcPts val="2000"/>
              </a:spcBef>
              <a:buFont typeface="Arial" panose="020B0604020202020204" pitchFamily="34" charset="0"/>
              <a:buChar char="•"/>
            </a:pPr>
            <a:r>
              <a:rPr lang="en-US" sz="2400" dirty="0">
                <a:solidFill>
                  <a:srgbClr val="0070C0"/>
                </a:solidFill>
              </a:rPr>
              <a:t>Image data? </a:t>
            </a:r>
            <a:r>
              <a:rPr lang="en-US" sz="2400" dirty="0"/>
              <a:t>Not too difficult to </a:t>
            </a:r>
            <a:r>
              <a:rPr lang="en-US" sz="2400" i="1" dirty="0"/>
              <a:t>represent</a:t>
            </a:r>
            <a:r>
              <a:rPr lang="en-US" sz="2400" dirty="0"/>
              <a:t>.</a:t>
            </a:r>
          </a:p>
          <a:p>
            <a:pPr marL="800100" lvl="1"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I am making no claims about the modelling</a:t>
            </a:r>
          </a:p>
        </p:txBody>
      </p:sp>
      <p:pic>
        <p:nvPicPr>
          <p:cNvPr id="2052" name="Picture 4">
            <a:extLst>
              <a:ext uri="{FF2B5EF4-FFF2-40B4-BE49-F238E27FC236}">
                <a16:creationId xmlns:a16="http://schemas.microsoft.com/office/drawing/2014/main" id="{5FE38A0F-5DA6-C14F-8FB0-DBEDD0D08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3846166"/>
            <a:ext cx="3336651" cy="222443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9">
            <a:extLst>
              <a:ext uri="{FF2B5EF4-FFF2-40B4-BE49-F238E27FC236}">
                <a16:creationId xmlns:a16="http://schemas.microsoft.com/office/drawing/2014/main" id="{66832E4A-1F3C-1447-B152-B82C33CB9F92}"/>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39</a:t>
            </a:fld>
            <a:endParaRPr lang="en-US"/>
          </a:p>
        </p:txBody>
      </p:sp>
    </p:spTree>
    <p:extLst>
      <p:ext uri="{BB962C8B-B14F-4D97-AF65-F5344CB8AC3E}">
        <p14:creationId xmlns:p14="http://schemas.microsoft.com/office/powerpoint/2010/main" val="317566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1421216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Images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2"/>
            <a:ext cx="3462008" cy="9500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2292739" y="4644461"/>
            <a:ext cx="8186408" cy="8367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Meaningful relation between the </a:t>
            </a:r>
            <a:r>
              <a:rPr lang="en-US" sz="2400" dirty="0">
                <a:solidFill>
                  <a:srgbClr val="C00000"/>
                </a:solidFill>
              </a:rPr>
              <a:t>byte</a:t>
            </a:r>
            <a:r>
              <a:rPr lang="en-US" sz="2400" dirty="0"/>
              <a:t> values and color.</a:t>
            </a:r>
          </a:p>
        </p:txBody>
      </p:sp>
      <p:sp>
        <p:nvSpPr>
          <p:cNvPr id="8" name="Rectangle 7">
            <a:extLst>
              <a:ext uri="{FF2B5EF4-FFF2-40B4-BE49-F238E27FC236}">
                <a16:creationId xmlns:a16="http://schemas.microsoft.com/office/drawing/2014/main" id="{A6F43809-2568-7A43-91E2-D0429BBFC7B0}"/>
              </a:ext>
            </a:extLst>
          </p:cNvPr>
          <p:cNvSpPr/>
          <p:nvPr/>
        </p:nvSpPr>
        <p:spPr>
          <a:xfrm>
            <a:off x="4733250" y="2843541"/>
            <a:ext cx="826347" cy="461665"/>
          </a:xfrm>
          <a:prstGeom prst="rect">
            <a:avLst/>
          </a:prstGeom>
        </p:spPr>
        <p:txBody>
          <a:bodyPr wrap="square">
            <a:spAutoFit/>
          </a:bodyPr>
          <a:lstStyle/>
          <a:p>
            <a:pPr algn="ctr"/>
            <a:r>
              <a:rPr lang="en-US" sz="2400" b="1" dirty="0">
                <a:latin typeface="Avenir Book" panose="02000503020000020003" pitchFamily="2" charset="0"/>
              </a:rPr>
              <a:t>170</a:t>
            </a:r>
          </a:p>
        </p:txBody>
      </p:sp>
      <p:sp>
        <p:nvSpPr>
          <p:cNvPr id="9" name="Rectangle 8">
            <a:extLst>
              <a:ext uri="{FF2B5EF4-FFF2-40B4-BE49-F238E27FC236}">
                <a16:creationId xmlns:a16="http://schemas.microsoft.com/office/drawing/2014/main" id="{23963122-5928-E84B-A781-3F5FE70FCA41}"/>
              </a:ext>
            </a:extLst>
          </p:cNvPr>
          <p:cNvSpPr/>
          <p:nvPr/>
        </p:nvSpPr>
        <p:spPr>
          <a:xfrm>
            <a:off x="5559597" y="2843540"/>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10" name="Rectangle 9">
            <a:extLst>
              <a:ext uri="{FF2B5EF4-FFF2-40B4-BE49-F238E27FC236}">
                <a16:creationId xmlns:a16="http://schemas.microsoft.com/office/drawing/2014/main" id="{DAF15A25-B91B-A24C-9731-0E1C7D656ACC}"/>
              </a:ext>
            </a:extLst>
          </p:cNvPr>
          <p:cNvSpPr/>
          <p:nvPr/>
        </p:nvSpPr>
        <p:spPr>
          <a:xfrm>
            <a:off x="6385944" y="2843540"/>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11" name="Rectangle 10">
            <a:extLst>
              <a:ext uri="{FF2B5EF4-FFF2-40B4-BE49-F238E27FC236}">
                <a16:creationId xmlns:a16="http://schemas.microsoft.com/office/drawing/2014/main" id="{8FA2718B-FDD3-F64B-9393-AB4B9C31D2B6}"/>
              </a:ext>
            </a:extLst>
          </p:cNvPr>
          <p:cNvSpPr/>
          <p:nvPr/>
        </p:nvSpPr>
        <p:spPr>
          <a:xfrm>
            <a:off x="4720549" y="3428712"/>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13" name="Rectangle 12">
            <a:extLst>
              <a:ext uri="{FF2B5EF4-FFF2-40B4-BE49-F238E27FC236}">
                <a16:creationId xmlns:a16="http://schemas.microsoft.com/office/drawing/2014/main" id="{35222A88-18DE-364B-A8FE-3DAD9384B52B}"/>
              </a:ext>
            </a:extLst>
          </p:cNvPr>
          <p:cNvSpPr/>
          <p:nvPr/>
        </p:nvSpPr>
        <p:spPr>
          <a:xfrm>
            <a:off x="5559596" y="3403311"/>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14" name="Rectangle 13">
            <a:extLst>
              <a:ext uri="{FF2B5EF4-FFF2-40B4-BE49-F238E27FC236}">
                <a16:creationId xmlns:a16="http://schemas.microsoft.com/office/drawing/2014/main" id="{CFBF1FF3-9BAB-7B4E-BFA3-F4A9E414C236}"/>
              </a:ext>
            </a:extLst>
          </p:cNvPr>
          <p:cNvSpPr/>
          <p:nvPr/>
        </p:nvSpPr>
        <p:spPr>
          <a:xfrm>
            <a:off x="6366893" y="3429000"/>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6" name="Rectangle 15">
            <a:extLst>
              <a:ext uri="{FF2B5EF4-FFF2-40B4-BE49-F238E27FC236}">
                <a16:creationId xmlns:a16="http://schemas.microsoft.com/office/drawing/2014/main" id="{A8B03F7B-2542-D340-B94D-014F05C1FED6}"/>
              </a:ext>
            </a:extLst>
          </p:cNvPr>
          <p:cNvSpPr/>
          <p:nvPr/>
        </p:nvSpPr>
        <p:spPr>
          <a:xfrm flipV="1">
            <a:off x="4961829" y="1165424"/>
            <a:ext cx="1950708" cy="1401212"/>
          </a:xfrm>
          <a:prstGeom prst="rect">
            <a:avLst/>
          </a:prstGeom>
          <a:solidFill>
            <a:srgbClr val="A9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sp>
        <p:nvSpPr>
          <p:cNvPr id="17" name="Slide Number Placeholder 9">
            <a:extLst>
              <a:ext uri="{FF2B5EF4-FFF2-40B4-BE49-F238E27FC236}">
                <a16:creationId xmlns:a16="http://schemas.microsoft.com/office/drawing/2014/main" id="{CBD18D3E-F444-6240-BDED-745CC546FCA1}"/>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a:p>
        </p:txBody>
      </p:sp>
    </p:spTree>
    <p:extLst>
      <p:ext uri="{BB962C8B-B14F-4D97-AF65-F5344CB8AC3E}">
        <p14:creationId xmlns:p14="http://schemas.microsoft.com/office/powerpoint/2010/main" val="390286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Images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2"/>
            <a:ext cx="3462008" cy="9500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2292739" y="4644461"/>
            <a:ext cx="8186408" cy="8367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Meaningful relation between the </a:t>
            </a:r>
            <a:r>
              <a:rPr lang="en-US" sz="2400" dirty="0">
                <a:solidFill>
                  <a:srgbClr val="C00000"/>
                </a:solidFill>
              </a:rPr>
              <a:t>byte</a:t>
            </a:r>
            <a:r>
              <a:rPr lang="en-US" sz="2400" dirty="0"/>
              <a:t> values and color.</a:t>
            </a:r>
          </a:p>
        </p:txBody>
      </p:sp>
      <p:sp>
        <p:nvSpPr>
          <p:cNvPr id="8" name="Rectangle 7">
            <a:extLst>
              <a:ext uri="{FF2B5EF4-FFF2-40B4-BE49-F238E27FC236}">
                <a16:creationId xmlns:a16="http://schemas.microsoft.com/office/drawing/2014/main" id="{A6F43809-2568-7A43-91E2-D0429BBFC7B0}"/>
              </a:ext>
            </a:extLst>
          </p:cNvPr>
          <p:cNvSpPr/>
          <p:nvPr/>
        </p:nvSpPr>
        <p:spPr>
          <a:xfrm>
            <a:off x="4733250" y="2843541"/>
            <a:ext cx="826347" cy="461665"/>
          </a:xfrm>
          <a:prstGeom prst="rect">
            <a:avLst/>
          </a:prstGeom>
        </p:spPr>
        <p:txBody>
          <a:bodyPr wrap="square">
            <a:spAutoFit/>
          </a:bodyPr>
          <a:lstStyle/>
          <a:p>
            <a:pPr algn="ctr"/>
            <a:r>
              <a:rPr lang="en-US" sz="2400" b="1" dirty="0">
                <a:latin typeface="Avenir Book" panose="02000503020000020003" pitchFamily="2" charset="0"/>
              </a:rPr>
              <a:t>255</a:t>
            </a:r>
          </a:p>
        </p:txBody>
      </p:sp>
      <p:sp>
        <p:nvSpPr>
          <p:cNvPr id="9" name="Rectangle 8">
            <a:extLst>
              <a:ext uri="{FF2B5EF4-FFF2-40B4-BE49-F238E27FC236}">
                <a16:creationId xmlns:a16="http://schemas.microsoft.com/office/drawing/2014/main" id="{23963122-5928-E84B-A781-3F5FE70FCA41}"/>
              </a:ext>
            </a:extLst>
          </p:cNvPr>
          <p:cNvSpPr/>
          <p:nvPr/>
        </p:nvSpPr>
        <p:spPr>
          <a:xfrm>
            <a:off x="5559597" y="2843540"/>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10" name="Rectangle 9">
            <a:extLst>
              <a:ext uri="{FF2B5EF4-FFF2-40B4-BE49-F238E27FC236}">
                <a16:creationId xmlns:a16="http://schemas.microsoft.com/office/drawing/2014/main" id="{DAF15A25-B91B-A24C-9731-0E1C7D656ACC}"/>
              </a:ext>
            </a:extLst>
          </p:cNvPr>
          <p:cNvSpPr/>
          <p:nvPr/>
        </p:nvSpPr>
        <p:spPr>
          <a:xfrm>
            <a:off x="6385944" y="2843540"/>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11" name="Rectangle 10">
            <a:extLst>
              <a:ext uri="{FF2B5EF4-FFF2-40B4-BE49-F238E27FC236}">
                <a16:creationId xmlns:a16="http://schemas.microsoft.com/office/drawing/2014/main" id="{8FA2718B-FDD3-F64B-9393-AB4B9C31D2B6}"/>
              </a:ext>
            </a:extLst>
          </p:cNvPr>
          <p:cNvSpPr/>
          <p:nvPr/>
        </p:nvSpPr>
        <p:spPr>
          <a:xfrm>
            <a:off x="4720549" y="3428712"/>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13" name="Rectangle 12">
            <a:extLst>
              <a:ext uri="{FF2B5EF4-FFF2-40B4-BE49-F238E27FC236}">
                <a16:creationId xmlns:a16="http://schemas.microsoft.com/office/drawing/2014/main" id="{35222A88-18DE-364B-A8FE-3DAD9384B52B}"/>
              </a:ext>
            </a:extLst>
          </p:cNvPr>
          <p:cNvSpPr/>
          <p:nvPr/>
        </p:nvSpPr>
        <p:spPr>
          <a:xfrm>
            <a:off x="5559596" y="3403311"/>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14" name="Rectangle 13">
            <a:extLst>
              <a:ext uri="{FF2B5EF4-FFF2-40B4-BE49-F238E27FC236}">
                <a16:creationId xmlns:a16="http://schemas.microsoft.com/office/drawing/2014/main" id="{CFBF1FF3-9BAB-7B4E-BFA3-F4A9E414C236}"/>
              </a:ext>
            </a:extLst>
          </p:cNvPr>
          <p:cNvSpPr/>
          <p:nvPr/>
        </p:nvSpPr>
        <p:spPr>
          <a:xfrm>
            <a:off x="6366893" y="3429000"/>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6" name="Rectangle 15">
            <a:extLst>
              <a:ext uri="{FF2B5EF4-FFF2-40B4-BE49-F238E27FC236}">
                <a16:creationId xmlns:a16="http://schemas.microsoft.com/office/drawing/2014/main" id="{A8B03F7B-2542-D340-B94D-014F05C1FED6}"/>
              </a:ext>
            </a:extLst>
          </p:cNvPr>
          <p:cNvSpPr/>
          <p:nvPr/>
        </p:nvSpPr>
        <p:spPr>
          <a:xfrm flipV="1">
            <a:off x="4961829" y="1165424"/>
            <a:ext cx="1950708" cy="1401212"/>
          </a:xfrm>
          <a:prstGeom prst="rect">
            <a:avLst/>
          </a:prstGeom>
          <a:solidFill>
            <a:srgbClr val="FF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sp>
        <p:nvSpPr>
          <p:cNvPr id="17" name="Slide Number Placeholder 9">
            <a:extLst>
              <a:ext uri="{FF2B5EF4-FFF2-40B4-BE49-F238E27FC236}">
                <a16:creationId xmlns:a16="http://schemas.microsoft.com/office/drawing/2014/main" id="{BBC2A6E4-3517-9842-8BFA-A33ABA96B837}"/>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41</a:t>
            </a:fld>
            <a:endParaRPr lang="en-US"/>
          </a:p>
        </p:txBody>
      </p:sp>
    </p:spTree>
    <p:extLst>
      <p:ext uri="{BB962C8B-B14F-4D97-AF65-F5344CB8AC3E}">
        <p14:creationId xmlns:p14="http://schemas.microsoft.com/office/powerpoint/2010/main" val="896598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Images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2"/>
            <a:ext cx="3462008" cy="9500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2292739" y="4644461"/>
            <a:ext cx="8186408" cy="8367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Meaningful relation between the </a:t>
            </a:r>
            <a:r>
              <a:rPr lang="en-US" sz="2400" dirty="0">
                <a:solidFill>
                  <a:srgbClr val="C00000"/>
                </a:solidFill>
              </a:rPr>
              <a:t>byte</a:t>
            </a:r>
            <a:r>
              <a:rPr lang="en-US" sz="2400" dirty="0"/>
              <a:t> values and color.</a:t>
            </a:r>
          </a:p>
        </p:txBody>
      </p:sp>
      <p:sp>
        <p:nvSpPr>
          <p:cNvPr id="8" name="Rectangle 7">
            <a:extLst>
              <a:ext uri="{FF2B5EF4-FFF2-40B4-BE49-F238E27FC236}">
                <a16:creationId xmlns:a16="http://schemas.microsoft.com/office/drawing/2014/main" id="{A6F43809-2568-7A43-91E2-D0429BBFC7B0}"/>
              </a:ext>
            </a:extLst>
          </p:cNvPr>
          <p:cNvSpPr/>
          <p:nvPr/>
        </p:nvSpPr>
        <p:spPr>
          <a:xfrm>
            <a:off x="4733250" y="2843541"/>
            <a:ext cx="826347" cy="461665"/>
          </a:xfrm>
          <a:prstGeom prst="rect">
            <a:avLst/>
          </a:prstGeom>
        </p:spPr>
        <p:txBody>
          <a:bodyPr wrap="square">
            <a:spAutoFit/>
          </a:bodyPr>
          <a:lstStyle/>
          <a:p>
            <a:pPr algn="ctr"/>
            <a:r>
              <a:rPr lang="en-US" sz="2400" b="1" dirty="0">
                <a:latin typeface="Avenir Book" panose="02000503020000020003" pitchFamily="2" charset="0"/>
              </a:rPr>
              <a:t>255</a:t>
            </a:r>
          </a:p>
        </p:txBody>
      </p:sp>
      <p:sp>
        <p:nvSpPr>
          <p:cNvPr id="9" name="Rectangle 8">
            <a:extLst>
              <a:ext uri="{FF2B5EF4-FFF2-40B4-BE49-F238E27FC236}">
                <a16:creationId xmlns:a16="http://schemas.microsoft.com/office/drawing/2014/main" id="{23963122-5928-E84B-A781-3F5FE70FCA41}"/>
              </a:ext>
            </a:extLst>
          </p:cNvPr>
          <p:cNvSpPr/>
          <p:nvPr/>
        </p:nvSpPr>
        <p:spPr>
          <a:xfrm>
            <a:off x="5559597" y="2843540"/>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10" name="Rectangle 9">
            <a:extLst>
              <a:ext uri="{FF2B5EF4-FFF2-40B4-BE49-F238E27FC236}">
                <a16:creationId xmlns:a16="http://schemas.microsoft.com/office/drawing/2014/main" id="{DAF15A25-B91B-A24C-9731-0E1C7D656ACC}"/>
              </a:ext>
            </a:extLst>
          </p:cNvPr>
          <p:cNvSpPr/>
          <p:nvPr/>
        </p:nvSpPr>
        <p:spPr>
          <a:xfrm>
            <a:off x="6385944" y="2843540"/>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11" name="Rectangle 10">
            <a:extLst>
              <a:ext uri="{FF2B5EF4-FFF2-40B4-BE49-F238E27FC236}">
                <a16:creationId xmlns:a16="http://schemas.microsoft.com/office/drawing/2014/main" id="{8FA2718B-FDD3-F64B-9393-AB4B9C31D2B6}"/>
              </a:ext>
            </a:extLst>
          </p:cNvPr>
          <p:cNvSpPr/>
          <p:nvPr/>
        </p:nvSpPr>
        <p:spPr>
          <a:xfrm>
            <a:off x="4720549" y="3428712"/>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13" name="Rectangle 12">
            <a:extLst>
              <a:ext uri="{FF2B5EF4-FFF2-40B4-BE49-F238E27FC236}">
                <a16:creationId xmlns:a16="http://schemas.microsoft.com/office/drawing/2014/main" id="{35222A88-18DE-364B-A8FE-3DAD9384B52B}"/>
              </a:ext>
            </a:extLst>
          </p:cNvPr>
          <p:cNvSpPr/>
          <p:nvPr/>
        </p:nvSpPr>
        <p:spPr>
          <a:xfrm>
            <a:off x="5559596" y="3403311"/>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14" name="Rectangle 13">
            <a:extLst>
              <a:ext uri="{FF2B5EF4-FFF2-40B4-BE49-F238E27FC236}">
                <a16:creationId xmlns:a16="http://schemas.microsoft.com/office/drawing/2014/main" id="{CFBF1FF3-9BAB-7B4E-BFA3-F4A9E414C236}"/>
              </a:ext>
            </a:extLst>
          </p:cNvPr>
          <p:cNvSpPr/>
          <p:nvPr/>
        </p:nvSpPr>
        <p:spPr>
          <a:xfrm>
            <a:off x="6366893" y="3429000"/>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6" name="Rectangle 15">
            <a:extLst>
              <a:ext uri="{FF2B5EF4-FFF2-40B4-BE49-F238E27FC236}">
                <a16:creationId xmlns:a16="http://schemas.microsoft.com/office/drawing/2014/main" id="{A8B03F7B-2542-D340-B94D-014F05C1FED6}"/>
              </a:ext>
            </a:extLst>
          </p:cNvPr>
          <p:cNvSpPr/>
          <p:nvPr/>
        </p:nvSpPr>
        <p:spPr>
          <a:xfrm flipV="1">
            <a:off x="4961829" y="1165424"/>
            <a:ext cx="1950708" cy="1401212"/>
          </a:xfrm>
          <a:prstGeom prst="rect">
            <a:avLst/>
          </a:prstGeom>
          <a:solidFill>
            <a:srgbClr val="FF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sp>
        <p:nvSpPr>
          <p:cNvPr id="17" name="Title 1">
            <a:extLst>
              <a:ext uri="{FF2B5EF4-FFF2-40B4-BE49-F238E27FC236}">
                <a16:creationId xmlns:a16="http://schemas.microsoft.com/office/drawing/2014/main" id="{D313982A-9472-B043-9CC6-08F4BD4B8369}"/>
              </a:ext>
            </a:extLst>
          </p:cNvPr>
          <p:cNvSpPr txBox="1">
            <a:spLocks/>
          </p:cNvSpPr>
          <p:nvPr/>
        </p:nvSpPr>
        <p:spPr>
          <a:xfrm>
            <a:off x="2366586" y="5434635"/>
            <a:ext cx="8987214" cy="995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b="1" dirty="0">
                <a:solidFill>
                  <a:srgbClr val="0070C0"/>
                </a:solidFill>
              </a:rPr>
              <a:t>Thus, colors, and images at large, are well-represented.</a:t>
            </a:r>
          </a:p>
        </p:txBody>
      </p:sp>
      <p:sp>
        <p:nvSpPr>
          <p:cNvPr id="18" name="Slide Number Placeholder 9">
            <a:extLst>
              <a:ext uri="{FF2B5EF4-FFF2-40B4-BE49-F238E27FC236}">
                <a16:creationId xmlns:a16="http://schemas.microsoft.com/office/drawing/2014/main" id="{67BEF9AF-6431-994D-8808-40D8ED8E8C2D}"/>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a:p>
        </p:txBody>
      </p:sp>
    </p:spTree>
    <p:extLst>
      <p:ext uri="{BB962C8B-B14F-4D97-AF65-F5344CB8AC3E}">
        <p14:creationId xmlns:p14="http://schemas.microsoft.com/office/powerpoint/2010/main" val="4134293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2B803E-C63D-AD47-9A3A-2AF9265483BD}"/>
              </a:ext>
            </a:extLst>
          </p:cNvPr>
          <p:cNvSpPr/>
          <p:nvPr/>
        </p:nvSpPr>
        <p:spPr>
          <a:xfrm>
            <a:off x="6080573" y="347215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9" name="Rectangle 8">
            <a:extLst>
              <a:ext uri="{FF2B5EF4-FFF2-40B4-BE49-F238E27FC236}">
                <a16:creationId xmlns:a16="http://schemas.microsoft.com/office/drawing/2014/main" id="{733C3BF3-5507-4249-891F-65883C308105}"/>
              </a:ext>
            </a:extLst>
          </p:cNvPr>
          <p:cNvSpPr/>
          <p:nvPr/>
        </p:nvSpPr>
        <p:spPr>
          <a:xfrm>
            <a:off x="6096000" y="26566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e</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3" name="Rectangle 12">
            <a:extLst>
              <a:ext uri="{FF2B5EF4-FFF2-40B4-BE49-F238E27FC236}">
                <a16:creationId xmlns:a16="http://schemas.microsoft.com/office/drawing/2014/main" id="{738AE4EF-9ADC-3443-B4BB-21B1FB623C0B}"/>
              </a:ext>
            </a:extLst>
          </p:cNvPr>
          <p:cNvSpPr/>
          <p:nvPr/>
        </p:nvSpPr>
        <p:spPr>
          <a:xfrm>
            <a:off x="5928378" y="3484852"/>
            <a:ext cx="826347" cy="461665"/>
          </a:xfrm>
          <a:prstGeom prst="rect">
            <a:avLst/>
          </a:prstGeom>
        </p:spPr>
        <p:txBody>
          <a:bodyPr wrap="square">
            <a:spAutoFit/>
          </a:bodyPr>
          <a:lstStyle/>
          <a:p>
            <a:pPr algn="ctr"/>
            <a:r>
              <a:rPr lang="en-US" sz="2400" b="1" dirty="0">
                <a:latin typeface="Avenir Book" panose="02000503020000020003" pitchFamily="2" charset="0"/>
              </a:rPr>
              <a:t>65</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206523" y="4679627"/>
            <a:ext cx="944370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Each </a:t>
            </a:r>
            <a:r>
              <a:rPr lang="en-US" sz="2400" dirty="0">
                <a:solidFill>
                  <a:srgbClr val="C00000"/>
                </a:solidFill>
              </a:rPr>
              <a:t>byte</a:t>
            </a:r>
            <a:r>
              <a:rPr lang="en-US" sz="2400" dirty="0"/>
              <a:t> corresponds to language’s smallest meaningful unit! Yay!</a:t>
            </a:r>
          </a:p>
        </p:txBody>
      </p:sp>
      <p:sp>
        <p:nvSpPr>
          <p:cNvPr id="18" name="Slide Number Placeholder 9">
            <a:extLst>
              <a:ext uri="{FF2B5EF4-FFF2-40B4-BE49-F238E27FC236}">
                <a16:creationId xmlns:a16="http://schemas.microsoft.com/office/drawing/2014/main" id="{1DD42A7C-3604-F64D-B17B-2CA0F1D21A1F}"/>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a:p>
        </p:txBody>
      </p:sp>
    </p:spTree>
    <p:extLst>
      <p:ext uri="{BB962C8B-B14F-4D97-AF65-F5344CB8AC3E}">
        <p14:creationId xmlns:p14="http://schemas.microsoft.com/office/powerpoint/2010/main" val="2570799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2B803E-C63D-AD47-9A3A-2AF9265483BD}"/>
              </a:ext>
            </a:extLst>
          </p:cNvPr>
          <p:cNvSpPr/>
          <p:nvPr/>
        </p:nvSpPr>
        <p:spPr>
          <a:xfrm>
            <a:off x="6080573" y="347215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9" name="Rectangle 8">
            <a:extLst>
              <a:ext uri="{FF2B5EF4-FFF2-40B4-BE49-F238E27FC236}">
                <a16:creationId xmlns:a16="http://schemas.microsoft.com/office/drawing/2014/main" id="{733C3BF3-5507-4249-891F-65883C308105}"/>
              </a:ext>
            </a:extLst>
          </p:cNvPr>
          <p:cNvSpPr/>
          <p:nvPr/>
        </p:nvSpPr>
        <p:spPr>
          <a:xfrm>
            <a:off x="6096000" y="26566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f</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3" name="Rectangle 12">
            <a:extLst>
              <a:ext uri="{FF2B5EF4-FFF2-40B4-BE49-F238E27FC236}">
                <a16:creationId xmlns:a16="http://schemas.microsoft.com/office/drawing/2014/main" id="{738AE4EF-9ADC-3443-B4BB-21B1FB623C0B}"/>
              </a:ext>
            </a:extLst>
          </p:cNvPr>
          <p:cNvSpPr/>
          <p:nvPr/>
        </p:nvSpPr>
        <p:spPr>
          <a:xfrm>
            <a:off x="5928378" y="3484852"/>
            <a:ext cx="826347" cy="461665"/>
          </a:xfrm>
          <a:prstGeom prst="rect">
            <a:avLst/>
          </a:prstGeom>
        </p:spPr>
        <p:txBody>
          <a:bodyPr wrap="square">
            <a:spAutoFit/>
          </a:bodyPr>
          <a:lstStyle/>
          <a:p>
            <a:pPr algn="ctr"/>
            <a:r>
              <a:rPr lang="en-US" sz="2400" b="1" dirty="0">
                <a:latin typeface="Avenir Book" panose="02000503020000020003" pitchFamily="2" charset="0"/>
              </a:rPr>
              <a:t>66</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937289" y="4679627"/>
            <a:ext cx="9982177"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No meaningful relation between the </a:t>
            </a:r>
            <a:r>
              <a:rPr lang="en-US" sz="2400" dirty="0">
                <a:solidFill>
                  <a:srgbClr val="C00000"/>
                </a:solidFill>
              </a:rPr>
              <a:t>byte</a:t>
            </a:r>
            <a:r>
              <a:rPr lang="en-US" sz="2400" dirty="0"/>
              <a:t> values and language!</a:t>
            </a:r>
          </a:p>
        </p:txBody>
      </p:sp>
      <p:sp>
        <p:nvSpPr>
          <p:cNvPr id="18" name="Slide Number Placeholder 9">
            <a:extLst>
              <a:ext uri="{FF2B5EF4-FFF2-40B4-BE49-F238E27FC236}">
                <a16:creationId xmlns:a16="http://schemas.microsoft.com/office/drawing/2014/main" id="{52D10A64-CC55-3843-973C-AF1E8BB437F5}"/>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a:p>
        </p:txBody>
      </p:sp>
    </p:spTree>
    <p:extLst>
      <p:ext uri="{BB962C8B-B14F-4D97-AF65-F5344CB8AC3E}">
        <p14:creationId xmlns:p14="http://schemas.microsoft.com/office/powerpoint/2010/main" val="788356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2B803E-C63D-AD47-9A3A-2AF9265483BD}"/>
              </a:ext>
            </a:extLst>
          </p:cNvPr>
          <p:cNvSpPr/>
          <p:nvPr/>
        </p:nvSpPr>
        <p:spPr>
          <a:xfrm>
            <a:off x="6080573" y="347215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9" name="Rectangle 8">
            <a:extLst>
              <a:ext uri="{FF2B5EF4-FFF2-40B4-BE49-F238E27FC236}">
                <a16:creationId xmlns:a16="http://schemas.microsoft.com/office/drawing/2014/main" id="{733C3BF3-5507-4249-891F-65883C308105}"/>
              </a:ext>
            </a:extLst>
          </p:cNvPr>
          <p:cNvSpPr/>
          <p:nvPr/>
        </p:nvSpPr>
        <p:spPr>
          <a:xfrm>
            <a:off x="6096000" y="26566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g</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3" name="Rectangle 12">
            <a:extLst>
              <a:ext uri="{FF2B5EF4-FFF2-40B4-BE49-F238E27FC236}">
                <a16:creationId xmlns:a16="http://schemas.microsoft.com/office/drawing/2014/main" id="{738AE4EF-9ADC-3443-B4BB-21B1FB623C0B}"/>
              </a:ext>
            </a:extLst>
          </p:cNvPr>
          <p:cNvSpPr/>
          <p:nvPr/>
        </p:nvSpPr>
        <p:spPr>
          <a:xfrm>
            <a:off x="5928378" y="3484852"/>
            <a:ext cx="826347" cy="461665"/>
          </a:xfrm>
          <a:prstGeom prst="rect">
            <a:avLst/>
          </a:prstGeom>
        </p:spPr>
        <p:txBody>
          <a:bodyPr wrap="square">
            <a:spAutoFit/>
          </a:bodyPr>
          <a:lstStyle/>
          <a:p>
            <a:pPr algn="ctr"/>
            <a:r>
              <a:rPr lang="en-US" sz="2400" b="1" dirty="0">
                <a:latin typeface="Avenir Book" panose="02000503020000020003" pitchFamily="2" charset="0"/>
              </a:rPr>
              <a:t>67</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937289" y="4679627"/>
            <a:ext cx="9982177"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A.T.G. is, however, more intense. Never mind. Ignore this slide.</a:t>
            </a:r>
          </a:p>
        </p:txBody>
      </p:sp>
      <p:pic>
        <p:nvPicPr>
          <p:cNvPr id="11266" name="Picture 2" descr="How Deep Should You Squat ? - Fitness and Power">
            <a:extLst>
              <a:ext uri="{FF2B5EF4-FFF2-40B4-BE49-F238E27FC236}">
                <a16:creationId xmlns:a16="http://schemas.microsoft.com/office/drawing/2014/main" id="{1E2CD44A-9A68-AD4B-85D9-FE8BDAF39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2" y="284412"/>
            <a:ext cx="4217247" cy="2188698"/>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9">
            <a:extLst>
              <a:ext uri="{FF2B5EF4-FFF2-40B4-BE49-F238E27FC236}">
                <a16:creationId xmlns:a16="http://schemas.microsoft.com/office/drawing/2014/main" id="{A47AC0EE-A24B-D74F-93CE-6EDFE54BAEAF}"/>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a:p>
        </p:txBody>
      </p:sp>
    </p:spTree>
    <p:extLst>
      <p:ext uri="{BB962C8B-B14F-4D97-AF65-F5344CB8AC3E}">
        <p14:creationId xmlns:p14="http://schemas.microsoft.com/office/powerpoint/2010/main" val="2160585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2B803E-C63D-AD47-9A3A-2AF9265483BD}"/>
              </a:ext>
            </a:extLst>
          </p:cNvPr>
          <p:cNvSpPr/>
          <p:nvPr/>
        </p:nvSpPr>
        <p:spPr>
          <a:xfrm>
            <a:off x="6080573" y="347215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9" name="Rectangle 8">
            <a:extLst>
              <a:ext uri="{FF2B5EF4-FFF2-40B4-BE49-F238E27FC236}">
                <a16:creationId xmlns:a16="http://schemas.microsoft.com/office/drawing/2014/main" id="{733C3BF3-5507-4249-891F-65883C308105}"/>
              </a:ext>
            </a:extLst>
          </p:cNvPr>
          <p:cNvSpPr/>
          <p:nvPr/>
        </p:nvSpPr>
        <p:spPr>
          <a:xfrm>
            <a:off x="6096000" y="26566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e</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3" name="Rectangle 12">
            <a:extLst>
              <a:ext uri="{FF2B5EF4-FFF2-40B4-BE49-F238E27FC236}">
                <a16:creationId xmlns:a16="http://schemas.microsoft.com/office/drawing/2014/main" id="{738AE4EF-9ADC-3443-B4BB-21B1FB623C0B}"/>
              </a:ext>
            </a:extLst>
          </p:cNvPr>
          <p:cNvSpPr/>
          <p:nvPr/>
        </p:nvSpPr>
        <p:spPr>
          <a:xfrm>
            <a:off x="5928378" y="3484852"/>
            <a:ext cx="826347" cy="461665"/>
          </a:xfrm>
          <a:prstGeom prst="rect">
            <a:avLst/>
          </a:prstGeom>
        </p:spPr>
        <p:txBody>
          <a:bodyPr wrap="square">
            <a:spAutoFit/>
          </a:bodyPr>
          <a:lstStyle/>
          <a:p>
            <a:pPr algn="ctr"/>
            <a:r>
              <a:rPr lang="en-US" sz="2400" b="1" dirty="0">
                <a:latin typeface="Avenir Book" panose="02000503020000020003" pitchFamily="2" charset="0"/>
              </a:rPr>
              <a:t>65</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912217" y="4679626"/>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solidFill>
                  <a:srgbClr val="C00000"/>
                </a:solidFill>
              </a:rPr>
              <a:t>hate</a:t>
            </a:r>
            <a:r>
              <a:rPr lang="en-US" sz="2400" dirty="0"/>
              <a:t> and </a:t>
            </a:r>
            <a:r>
              <a:rPr lang="en-US" sz="2400" dirty="0">
                <a:solidFill>
                  <a:srgbClr val="C00000"/>
                </a:solidFill>
              </a:rPr>
              <a:t>ate</a:t>
            </a:r>
            <a:r>
              <a:rPr lang="en-US" sz="2400" dirty="0"/>
              <a:t>. No relation but similar byte values.</a:t>
            </a:r>
          </a:p>
        </p:txBody>
      </p:sp>
      <p:sp>
        <p:nvSpPr>
          <p:cNvPr id="18" name="Rectangle 17">
            <a:extLst>
              <a:ext uri="{FF2B5EF4-FFF2-40B4-BE49-F238E27FC236}">
                <a16:creationId xmlns:a16="http://schemas.microsoft.com/office/drawing/2014/main" id="{EF13A387-1442-E745-BC5A-347346C26790}"/>
              </a:ext>
            </a:extLst>
          </p:cNvPr>
          <p:cNvSpPr/>
          <p:nvPr/>
        </p:nvSpPr>
        <p:spPr>
          <a:xfrm>
            <a:off x="456312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95FE1A-F0DB-7245-AE70-6692ED78C810}"/>
              </a:ext>
            </a:extLst>
          </p:cNvPr>
          <p:cNvSpPr/>
          <p:nvPr/>
        </p:nvSpPr>
        <p:spPr>
          <a:xfrm>
            <a:off x="4404372" y="3472158"/>
            <a:ext cx="826347" cy="461665"/>
          </a:xfrm>
          <a:prstGeom prst="rect">
            <a:avLst/>
          </a:prstGeom>
        </p:spPr>
        <p:txBody>
          <a:bodyPr wrap="square">
            <a:spAutoFit/>
          </a:bodyPr>
          <a:lstStyle/>
          <a:p>
            <a:pPr algn="ctr"/>
            <a:r>
              <a:rPr lang="en-US" sz="2400" b="1" dirty="0">
                <a:latin typeface="Avenir Book" panose="02000503020000020003" pitchFamily="2" charset="0"/>
              </a:rPr>
              <a:t>68</a:t>
            </a:r>
          </a:p>
        </p:txBody>
      </p:sp>
      <p:sp>
        <p:nvSpPr>
          <p:cNvPr id="20" name="Rectangle 19">
            <a:extLst>
              <a:ext uri="{FF2B5EF4-FFF2-40B4-BE49-F238E27FC236}">
                <a16:creationId xmlns:a16="http://schemas.microsoft.com/office/drawing/2014/main" id="{52B84395-FAAD-A647-89F3-5DB0162BB51E}"/>
              </a:ext>
            </a:extLst>
          </p:cNvPr>
          <p:cNvSpPr/>
          <p:nvPr/>
        </p:nvSpPr>
        <p:spPr>
          <a:xfrm>
            <a:off x="4506796" y="2656640"/>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h</a:t>
            </a:r>
          </a:p>
        </p:txBody>
      </p:sp>
      <p:sp>
        <p:nvSpPr>
          <p:cNvPr id="21" name="Slide Number Placeholder 9">
            <a:extLst>
              <a:ext uri="{FF2B5EF4-FFF2-40B4-BE49-F238E27FC236}">
                <a16:creationId xmlns:a16="http://schemas.microsoft.com/office/drawing/2014/main" id="{C7FA8C5A-1722-7A4E-BA76-44944755447F}"/>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a:p>
        </p:txBody>
      </p:sp>
    </p:spTree>
    <p:extLst>
      <p:ext uri="{BB962C8B-B14F-4D97-AF65-F5344CB8AC3E}">
        <p14:creationId xmlns:p14="http://schemas.microsoft.com/office/powerpoint/2010/main" val="993072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816101" y="4679626"/>
            <a:ext cx="7467600"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solidFill>
                  <a:srgbClr val="C00000"/>
                </a:solidFill>
              </a:rPr>
              <a:t>hate</a:t>
            </a:r>
            <a:r>
              <a:rPr lang="en-US" sz="2400" dirty="0"/>
              <a:t> and </a:t>
            </a:r>
            <a:r>
              <a:rPr lang="en-US" sz="2400" dirty="0">
                <a:solidFill>
                  <a:srgbClr val="C00000"/>
                </a:solidFill>
              </a:rPr>
              <a:t>hat</a:t>
            </a:r>
            <a:r>
              <a:rPr lang="en-US" sz="2400" dirty="0"/>
              <a:t>. No relation but similar byte values.</a:t>
            </a:r>
          </a:p>
        </p:txBody>
      </p:sp>
      <p:sp>
        <p:nvSpPr>
          <p:cNvPr id="18" name="Rectangle 17">
            <a:extLst>
              <a:ext uri="{FF2B5EF4-FFF2-40B4-BE49-F238E27FC236}">
                <a16:creationId xmlns:a16="http://schemas.microsoft.com/office/drawing/2014/main" id="{EF13A387-1442-E745-BC5A-347346C26790}"/>
              </a:ext>
            </a:extLst>
          </p:cNvPr>
          <p:cNvSpPr/>
          <p:nvPr/>
        </p:nvSpPr>
        <p:spPr>
          <a:xfrm>
            <a:off x="456312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95FE1A-F0DB-7245-AE70-6692ED78C810}"/>
              </a:ext>
            </a:extLst>
          </p:cNvPr>
          <p:cNvSpPr/>
          <p:nvPr/>
        </p:nvSpPr>
        <p:spPr>
          <a:xfrm>
            <a:off x="4404372" y="3472158"/>
            <a:ext cx="826347" cy="461665"/>
          </a:xfrm>
          <a:prstGeom prst="rect">
            <a:avLst/>
          </a:prstGeom>
        </p:spPr>
        <p:txBody>
          <a:bodyPr wrap="square">
            <a:spAutoFit/>
          </a:bodyPr>
          <a:lstStyle/>
          <a:p>
            <a:pPr algn="ctr"/>
            <a:r>
              <a:rPr lang="en-US" sz="2400" b="1" dirty="0">
                <a:latin typeface="Avenir Book" panose="02000503020000020003" pitchFamily="2" charset="0"/>
              </a:rPr>
              <a:t>68</a:t>
            </a:r>
          </a:p>
        </p:txBody>
      </p:sp>
      <p:sp>
        <p:nvSpPr>
          <p:cNvPr id="20" name="Rectangle 19">
            <a:extLst>
              <a:ext uri="{FF2B5EF4-FFF2-40B4-BE49-F238E27FC236}">
                <a16:creationId xmlns:a16="http://schemas.microsoft.com/office/drawing/2014/main" id="{52B84395-FAAD-A647-89F3-5DB0162BB51E}"/>
              </a:ext>
            </a:extLst>
          </p:cNvPr>
          <p:cNvSpPr/>
          <p:nvPr/>
        </p:nvSpPr>
        <p:spPr>
          <a:xfrm>
            <a:off x="4506796" y="2656640"/>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h</a:t>
            </a:r>
          </a:p>
        </p:txBody>
      </p:sp>
      <p:sp>
        <p:nvSpPr>
          <p:cNvPr id="21" name="Slide Number Placeholder 9">
            <a:extLst>
              <a:ext uri="{FF2B5EF4-FFF2-40B4-BE49-F238E27FC236}">
                <a16:creationId xmlns:a16="http://schemas.microsoft.com/office/drawing/2014/main" id="{571F2AF5-8450-154C-A13C-F9613711A23A}"/>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a:p>
        </p:txBody>
      </p:sp>
    </p:spTree>
    <p:extLst>
      <p:ext uri="{BB962C8B-B14F-4D97-AF65-F5344CB8AC3E}">
        <p14:creationId xmlns:p14="http://schemas.microsoft.com/office/powerpoint/2010/main" val="473139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816100" y="4679626"/>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solidFill>
                  <a:srgbClr val="C00000"/>
                </a:solidFill>
              </a:rPr>
              <a:t>Hat</a:t>
            </a:r>
            <a:r>
              <a:rPr lang="en-US" sz="2400" dirty="0"/>
              <a:t> and </a:t>
            </a:r>
            <a:r>
              <a:rPr lang="en-US" sz="2400" dirty="0">
                <a:solidFill>
                  <a:srgbClr val="C00000"/>
                </a:solidFill>
              </a:rPr>
              <a:t>hat</a:t>
            </a:r>
            <a:r>
              <a:rPr lang="en-US" sz="2400" dirty="0"/>
              <a:t>. Identical concept but different byte values.</a:t>
            </a:r>
          </a:p>
        </p:txBody>
      </p:sp>
      <p:sp>
        <p:nvSpPr>
          <p:cNvPr id="18" name="Rectangle 17">
            <a:extLst>
              <a:ext uri="{FF2B5EF4-FFF2-40B4-BE49-F238E27FC236}">
                <a16:creationId xmlns:a16="http://schemas.microsoft.com/office/drawing/2014/main" id="{EF13A387-1442-E745-BC5A-347346C26790}"/>
              </a:ext>
            </a:extLst>
          </p:cNvPr>
          <p:cNvSpPr/>
          <p:nvPr/>
        </p:nvSpPr>
        <p:spPr>
          <a:xfrm>
            <a:off x="456312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95FE1A-F0DB-7245-AE70-6692ED78C810}"/>
              </a:ext>
            </a:extLst>
          </p:cNvPr>
          <p:cNvSpPr/>
          <p:nvPr/>
        </p:nvSpPr>
        <p:spPr>
          <a:xfrm>
            <a:off x="4404372" y="3472158"/>
            <a:ext cx="826347" cy="461665"/>
          </a:xfrm>
          <a:prstGeom prst="rect">
            <a:avLst/>
          </a:prstGeom>
        </p:spPr>
        <p:txBody>
          <a:bodyPr wrap="square">
            <a:spAutoFit/>
          </a:bodyPr>
          <a:lstStyle/>
          <a:p>
            <a:pPr algn="ctr"/>
            <a:r>
              <a:rPr lang="en-US" sz="2400" b="1" dirty="0">
                <a:latin typeface="Avenir Book" panose="02000503020000020003" pitchFamily="2" charset="0"/>
              </a:rPr>
              <a:t>48</a:t>
            </a:r>
          </a:p>
        </p:txBody>
      </p:sp>
      <p:sp>
        <p:nvSpPr>
          <p:cNvPr id="20" name="Rectangle 19">
            <a:extLst>
              <a:ext uri="{FF2B5EF4-FFF2-40B4-BE49-F238E27FC236}">
                <a16:creationId xmlns:a16="http://schemas.microsoft.com/office/drawing/2014/main" id="{52B84395-FAAD-A647-89F3-5DB0162BB51E}"/>
              </a:ext>
            </a:extLst>
          </p:cNvPr>
          <p:cNvSpPr/>
          <p:nvPr/>
        </p:nvSpPr>
        <p:spPr>
          <a:xfrm>
            <a:off x="4506796" y="2656640"/>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H</a:t>
            </a:r>
          </a:p>
        </p:txBody>
      </p:sp>
    </p:spTree>
    <p:extLst>
      <p:ext uri="{BB962C8B-B14F-4D97-AF65-F5344CB8AC3E}">
        <p14:creationId xmlns:p14="http://schemas.microsoft.com/office/powerpoint/2010/main" val="2118246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Symbolic Representations?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4261251" cy="9501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819592" y="1189498"/>
            <a:ext cx="107882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The earliest approaches used symbolic representations. Active research still.</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816100" y="4679626"/>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16" name="Title 1">
            <a:extLst>
              <a:ext uri="{FF2B5EF4-FFF2-40B4-BE49-F238E27FC236}">
                <a16:creationId xmlns:a16="http://schemas.microsoft.com/office/drawing/2014/main" id="{248B1136-F536-A648-94E5-1D400442C92C}"/>
              </a:ext>
            </a:extLst>
          </p:cNvPr>
          <p:cNvSpPr txBox="1">
            <a:spLocks/>
          </p:cNvSpPr>
          <p:nvPr/>
        </p:nvSpPr>
        <p:spPr>
          <a:xfrm>
            <a:off x="819592" y="2195518"/>
            <a:ext cx="10496108" cy="40696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solidFill>
                  <a:srgbClr val="0070C0"/>
                </a:solidFill>
              </a:rPr>
              <a:t>Conceptual Dependency Theory (1972) </a:t>
            </a:r>
            <a:r>
              <a:rPr lang="en-US" sz="2400" dirty="0"/>
              <a:t>asserted two assumptions:</a:t>
            </a:r>
          </a:p>
          <a:p>
            <a:pPr marL="914400" lvl="1" indent="-457200">
              <a:lnSpc>
                <a:spcPct val="150000"/>
              </a:lnSpc>
              <a:spcBef>
                <a:spcPts val="2000"/>
              </a:spcBef>
              <a:buFont typeface="+mj-lt"/>
              <a:buAutoNum type="arabicPeriod"/>
            </a:pPr>
            <a:r>
              <a:rPr lang="en-US" sz="2400" dirty="0">
                <a:latin typeface="Avenir Book" panose="02000503020000020003" pitchFamily="2" charset="0"/>
              </a:rPr>
              <a:t>If two sentences have the same meaning, they should be represented the same, regardless of the particular words used.</a:t>
            </a:r>
          </a:p>
          <a:p>
            <a:pPr marL="914400" lvl="1" indent="-457200">
              <a:lnSpc>
                <a:spcPct val="150000"/>
              </a:lnSpc>
              <a:spcBef>
                <a:spcPts val="2000"/>
              </a:spcBef>
              <a:buFont typeface="+mj-lt"/>
              <a:buAutoNum type="arabicPeriod"/>
            </a:pPr>
            <a:r>
              <a:rPr lang="en-US" sz="2400" dirty="0">
                <a:latin typeface="Avenir Book" panose="02000503020000020003" pitchFamily="2" charset="0"/>
              </a:rPr>
              <a:t>Information </a:t>
            </a:r>
            <a:r>
              <a:rPr lang="en-US" sz="2400" u="sng" dirty="0">
                <a:latin typeface="Avenir Book" panose="02000503020000020003" pitchFamily="2" charset="0"/>
              </a:rPr>
              <a:t>implicitly</a:t>
            </a:r>
            <a:r>
              <a:rPr lang="en-US" sz="2400" dirty="0">
                <a:latin typeface="Avenir Book" panose="02000503020000020003" pitchFamily="2" charset="0"/>
              </a:rPr>
              <a:t> stated or inferred from the sentence should be represented </a:t>
            </a:r>
            <a:r>
              <a:rPr lang="en-US" sz="2400" u="sng" dirty="0">
                <a:latin typeface="Avenir Book" panose="02000503020000020003" pitchFamily="2" charset="0"/>
              </a:rPr>
              <a:t>explicitly</a:t>
            </a:r>
            <a:r>
              <a:rPr lang="en-US" sz="2400" dirty="0">
                <a:latin typeface="Avenir Book" panose="02000503020000020003" pitchFamily="2" charset="0"/>
              </a:rPr>
              <a:t>.</a:t>
            </a:r>
          </a:p>
        </p:txBody>
      </p:sp>
    </p:spTree>
    <p:extLst>
      <p:ext uri="{BB962C8B-B14F-4D97-AF65-F5344CB8AC3E}">
        <p14:creationId xmlns:p14="http://schemas.microsoft.com/office/powerpoint/2010/main" val="402583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1358593"/>
            <a:ext cx="3466169"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845943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Conceptual Dependencies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4261251" cy="9501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1160792" y="4672792"/>
            <a:ext cx="92151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Everything centered around </a:t>
            </a:r>
            <a:r>
              <a:rPr lang="en-US" sz="2400" dirty="0">
                <a:solidFill>
                  <a:srgbClr val="0070C0"/>
                </a:solidFill>
              </a:rPr>
              <a:t>primitives</a:t>
            </a:r>
            <a:r>
              <a:rPr lang="en-US" sz="2400" dirty="0"/>
              <a:t>, </a:t>
            </a:r>
            <a:r>
              <a:rPr lang="en-US" sz="2400" dirty="0">
                <a:solidFill>
                  <a:srgbClr val="0070C0"/>
                </a:solidFill>
              </a:rPr>
              <a:t>states</a:t>
            </a:r>
            <a:r>
              <a:rPr lang="en-US" sz="2400" dirty="0"/>
              <a:t>, and </a:t>
            </a:r>
            <a:r>
              <a:rPr lang="en-US" sz="2400" dirty="0">
                <a:solidFill>
                  <a:srgbClr val="0070C0"/>
                </a:solidFill>
              </a:rPr>
              <a:t>dependencies</a:t>
            </a:r>
            <a:r>
              <a:rPr lang="en-US" sz="2400" dirty="0"/>
              <a:t>.</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816100" y="4679626"/>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pic>
        <p:nvPicPr>
          <p:cNvPr id="3" name="Picture 2">
            <a:extLst>
              <a:ext uri="{FF2B5EF4-FFF2-40B4-BE49-F238E27FC236}">
                <a16:creationId xmlns:a16="http://schemas.microsoft.com/office/drawing/2014/main" id="{CDCA1501-CBD2-BB48-851C-9598AD548F8A}"/>
              </a:ext>
            </a:extLst>
          </p:cNvPr>
          <p:cNvPicPr>
            <a:picLocks noChangeAspect="1"/>
          </p:cNvPicPr>
          <p:nvPr/>
        </p:nvPicPr>
        <p:blipFill>
          <a:blip r:embed="rId3"/>
          <a:stretch>
            <a:fillRect/>
          </a:stretch>
        </p:blipFill>
        <p:spPr>
          <a:xfrm>
            <a:off x="2178050" y="1671182"/>
            <a:ext cx="7835900" cy="2222500"/>
          </a:xfrm>
          <a:prstGeom prst="rect">
            <a:avLst/>
          </a:prstGeom>
        </p:spPr>
      </p:pic>
      <p:sp>
        <p:nvSpPr>
          <p:cNvPr id="4" name="Rectangle 3">
            <a:extLst>
              <a:ext uri="{FF2B5EF4-FFF2-40B4-BE49-F238E27FC236}">
                <a16:creationId xmlns:a16="http://schemas.microsoft.com/office/drawing/2014/main" id="{9AF326BA-E3FC-2042-8815-08AF1B1B4328}"/>
              </a:ext>
            </a:extLst>
          </p:cNvPr>
          <p:cNvSpPr/>
          <p:nvPr/>
        </p:nvSpPr>
        <p:spPr>
          <a:xfrm>
            <a:off x="165099" y="6353308"/>
            <a:ext cx="7436331" cy="276999"/>
          </a:xfrm>
          <a:prstGeom prst="rect">
            <a:avLst/>
          </a:prstGeom>
        </p:spPr>
        <p:txBody>
          <a:bodyPr wrap="none">
            <a:spAutoFit/>
          </a:bodyPr>
          <a:lstStyle/>
          <a:p>
            <a:r>
              <a:rPr lang="en-US" sz="1200" dirty="0">
                <a:solidFill>
                  <a:srgbClr val="FF0000"/>
                </a:solidFill>
                <a:latin typeface="Arial" panose="020B0604020202020204" pitchFamily="34" charset="0"/>
              </a:rPr>
              <a:t>Conceptual Dependency and its Descendants. </a:t>
            </a:r>
            <a:r>
              <a:rPr lang="en-US" sz="1200" dirty="0" err="1">
                <a:solidFill>
                  <a:srgbClr val="FF0000"/>
                </a:solidFill>
                <a:latin typeface="Arial" panose="020B0604020202020204" pitchFamily="34" charset="0"/>
              </a:rPr>
              <a:t>Lytinen</a:t>
            </a:r>
            <a:r>
              <a:rPr lang="en-US" sz="1200" dirty="0">
                <a:solidFill>
                  <a:srgbClr val="FF0000"/>
                </a:solidFill>
                <a:latin typeface="Arial" panose="020B0604020202020204" pitchFamily="34" charset="0"/>
              </a:rPr>
              <a:t>, S.L. </a:t>
            </a:r>
            <a:r>
              <a:rPr lang="en-US" sz="1200" i="1" dirty="0">
                <a:solidFill>
                  <a:srgbClr val="FF0000"/>
                </a:solidFill>
              </a:rPr>
              <a:t>Computers, Mathematics, and Applications</a:t>
            </a:r>
            <a:r>
              <a:rPr lang="en-US" sz="1200" dirty="0">
                <a:solidFill>
                  <a:srgbClr val="FF0000"/>
                </a:solidFill>
                <a:latin typeface="Arial" panose="020B0604020202020204" pitchFamily="34" charset="0"/>
              </a:rPr>
              <a:t> (1992)</a:t>
            </a:r>
            <a:endParaRPr lang="en-US" sz="1200" dirty="0">
              <a:solidFill>
                <a:srgbClr val="FF0000"/>
              </a:solidFill>
            </a:endParaRPr>
          </a:p>
        </p:txBody>
      </p:sp>
    </p:spTree>
    <p:extLst>
      <p:ext uri="{BB962C8B-B14F-4D97-AF65-F5344CB8AC3E}">
        <p14:creationId xmlns:p14="http://schemas.microsoft.com/office/powerpoint/2010/main" val="113052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Conceptual Dependencies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4261251" cy="9501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4" name="Rectangle 3">
            <a:extLst>
              <a:ext uri="{FF2B5EF4-FFF2-40B4-BE49-F238E27FC236}">
                <a16:creationId xmlns:a16="http://schemas.microsoft.com/office/drawing/2014/main" id="{9AF326BA-E3FC-2042-8815-08AF1B1B4328}"/>
              </a:ext>
            </a:extLst>
          </p:cNvPr>
          <p:cNvSpPr/>
          <p:nvPr/>
        </p:nvSpPr>
        <p:spPr>
          <a:xfrm>
            <a:off x="165099" y="6353308"/>
            <a:ext cx="7436331" cy="276999"/>
          </a:xfrm>
          <a:prstGeom prst="rect">
            <a:avLst/>
          </a:prstGeom>
        </p:spPr>
        <p:txBody>
          <a:bodyPr wrap="none">
            <a:spAutoFit/>
          </a:bodyPr>
          <a:lstStyle/>
          <a:p>
            <a:r>
              <a:rPr lang="en-US" sz="1200" dirty="0">
                <a:solidFill>
                  <a:srgbClr val="FF0000"/>
                </a:solidFill>
                <a:latin typeface="Arial" panose="020B0604020202020204" pitchFamily="34" charset="0"/>
              </a:rPr>
              <a:t>Conceptual Dependency and its Descendants. </a:t>
            </a:r>
            <a:r>
              <a:rPr lang="en-US" sz="1200" dirty="0" err="1">
                <a:solidFill>
                  <a:srgbClr val="FF0000"/>
                </a:solidFill>
                <a:latin typeface="Arial" panose="020B0604020202020204" pitchFamily="34" charset="0"/>
              </a:rPr>
              <a:t>Lytinen</a:t>
            </a:r>
            <a:r>
              <a:rPr lang="en-US" sz="1200" dirty="0">
                <a:solidFill>
                  <a:srgbClr val="FF0000"/>
                </a:solidFill>
                <a:latin typeface="Arial" panose="020B0604020202020204" pitchFamily="34" charset="0"/>
              </a:rPr>
              <a:t>, S.L. </a:t>
            </a:r>
            <a:r>
              <a:rPr lang="en-US" sz="1200" i="1" dirty="0">
                <a:solidFill>
                  <a:srgbClr val="FF0000"/>
                </a:solidFill>
              </a:rPr>
              <a:t>Computers, Mathematics, and Applications</a:t>
            </a:r>
            <a:r>
              <a:rPr lang="en-US" sz="1200" dirty="0">
                <a:solidFill>
                  <a:srgbClr val="FF0000"/>
                </a:solidFill>
                <a:latin typeface="Arial" panose="020B0604020202020204" pitchFamily="34" charset="0"/>
              </a:rPr>
              <a:t> (1992)</a:t>
            </a:r>
            <a:endParaRPr lang="en-US" sz="1200" dirty="0">
              <a:solidFill>
                <a:srgbClr val="FF0000"/>
              </a:solidFill>
            </a:endParaRPr>
          </a:p>
        </p:txBody>
      </p:sp>
      <p:pic>
        <p:nvPicPr>
          <p:cNvPr id="8" name="Picture 7">
            <a:extLst>
              <a:ext uri="{FF2B5EF4-FFF2-40B4-BE49-F238E27FC236}">
                <a16:creationId xmlns:a16="http://schemas.microsoft.com/office/drawing/2014/main" id="{BE89FFCE-515C-5A4C-8AD9-39149920D64D}"/>
              </a:ext>
            </a:extLst>
          </p:cNvPr>
          <p:cNvPicPr>
            <a:picLocks noChangeAspect="1"/>
          </p:cNvPicPr>
          <p:nvPr/>
        </p:nvPicPr>
        <p:blipFill>
          <a:blip r:embed="rId3"/>
          <a:stretch>
            <a:fillRect/>
          </a:stretch>
        </p:blipFill>
        <p:spPr>
          <a:xfrm>
            <a:off x="165099" y="1117871"/>
            <a:ext cx="11734800" cy="4829835"/>
          </a:xfrm>
          <a:prstGeom prst="rect">
            <a:avLst/>
          </a:prstGeom>
        </p:spPr>
      </p:pic>
    </p:spTree>
    <p:extLst>
      <p:ext uri="{BB962C8B-B14F-4D97-AF65-F5344CB8AC3E}">
        <p14:creationId xmlns:p14="http://schemas.microsoft.com/office/powerpoint/2010/main" val="1297920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dirty="0">
                <a:solidFill>
                  <a:srgbClr val="C00000"/>
                </a:solidFill>
              </a:rPr>
              <a:t>External Resources</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3004809" cy="10243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9" name="Content Placeholder 2">
            <a:extLst>
              <a:ext uri="{FF2B5EF4-FFF2-40B4-BE49-F238E27FC236}">
                <a16:creationId xmlns:a16="http://schemas.microsoft.com/office/drawing/2014/main" id="{B0275567-1355-F246-A373-6830DF8D9D6F}"/>
              </a:ext>
            </a:extLst>
          </p:cNvPr>
          <p:cNvSpPr txBox="1">
            <a:spLocks/>
          </p:cNvSpPr>
          <p:nvPr/>
        </p:nvSpPr>
        <p:spPr>
          <a:xfrm>
            <a:off x="1483590" y="1851442"/>
            <a:ext cx="9829801" cy="2938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0"/>
              </a:spcBef>
              <a:buNone/>
            </a:pPr>
            <a:r>
              <a:rPr lang="en-US" b="1" dirty="0">
                <a:latin typeface="Avenir Light" panose="020B0402020203020204" pitchFamily="34" charset="77"/>
              </a:rPr>
              <a:t>There are rich, external resources that define real-world relationships and concepts</a:t>
            </a:r>
          </a:p>
          <a:p>
            <a:pPr marL="0" indent="0">
              <a:lnSpc>
                <a:spcPct val="120000"/>
              </a:lnSpc>
              <a:spcBef>
                <a:spcPts val="3000"/>
              </a:spcBef>
              <a:buNone/>
            </a:pPr>
            <a:r>
              <a:rPr lang="en-US" sz="2400" dirty="0">
                <a:latin typeface="Avenir Light" panose="020B0402020203020204" pitchFamily="34" charset="77"/>
              </a:rPr>
              <a:t>(e.g., WordNet, </a:t>
            </a:r>
            <a:r>
              <a:rPr lang="en-US" sz="2400" dirty="0" err="1">
                <a:latin typeface="Avenir Light" panose="020B0402020203020204" pitchFamily="34" charset="77"/>
              </a:rPr>
              <a:t>BabelNet</a:t>
            </a:r>
            <a:r>
              <a:rPr lang="en-US" sz="2400" dirty="0">
                <a:latin typeface="Avenir Light" panose="020B0402020203020204" pitchFamily="34" charset="77"/>
              </a:rPr>
              <a:t>, </a:t>
            </a:r>
            <a:r>
              <a:rPr lang="en-US" sz="2400" dirty="0" err="1">
                <a:latin typeface="Avenir Light" panose="020B0402020203020204" pitchFamily="34" charset="77"/>
              </a:rPr>
              <a:t>PropBank</a:t>
            </a:r>
            <a:r>
              <a:rPr lang="en-US" sz="2400" dirty="0">
                <a:latin typeface="Avenir Light" panose="020B0402020203020204" pitchFamily="34" charset="77"/>
              </a:rPr>
              <a:t>, </a:t>
            </a:r>
            <a:r>
              <a:rPr lang="en-US" sz="2400" dirty="0" err="1">
                <a:latin typeface="Avenir Light" panose="020B0402020203020204" pitchFamily="34" charset="77"/>
              </a:rPr>
              <a:t>VerbNet</a:t>
            </a:r>
            <a:r>
              <a:rPr lang="en-US" sz="2400" dirty="0">
                <a:latin typeface="Avenir Light" panose="020B0402020203020204" pitchFamily="34" charset="77"/>
              </a:rPr>
              <a:t>, </a:t>
            </a:r>
            <a:r>
              <a:rPr lang="en-US" sz="2400" dirty="0" err="1">
                <a:latin typeface="Avenir Light" panose="020B0402020203020204" pitchFamily="34" charset="77"/>
              </a:rPr>
              <a:t>FrameNet</a:t>
            </a:r>
            <a:r>
              <a:rPr lang="en-US" sz="2400" dirty="0">
                <a:latin typeface="Avenir Light" panose="020B0402020203020204" pitchFamily="34" charset="77"/>
              </a:rPr>
              <a:t>, </a:t>
            </a:r>
            <a:r>
              <a:rPr lang="en-US" sz="2400" dirty="0" err="1">
                <a:latin typeface="Avenir Light" panose="020B0402020203020204" pitchFamily="34" charset="77"/>
              </a:rPr>
              <a:t>ConceptNet</a:t>
            </a:r>
            <a:r>
              <a:rPr lang="en-US" sz="2400" dirty="0">
                <a:latin typeface="Avenir Light" panose="020B0402020203020204" pitchFamily="34" charset="77"/>
              </a:rPr>
              <a:t>)</a:t>
            </a:r>
          </a:p>
          <a:p>
            <a:pPr marL="0" indent="0">
              <a:lnSpc>
                <a:spcPct val="120000"/>
              </a:lnSpc>
              <a:spcBef>
                <a:spcPts val="3000"/>
              </a:spcBef>
              <a:buNone/>
            </a:pPr>
            <a:endParaRPr lang="en-US" b="1" dirty="0">
              <a:solidFill>
                <a:schemeClr val="accent5">
                  <a:lumMod val="50000"/>
                </a:schemeClr>
              </a:solidFill>
              <a:latin typeface="Avenir Light" panose="020B0402020203020204" pitchFamily="34" charset="77"/>
            </a:endParaRPr>
          </a:p>
          <a:p>
            <a:pPr>
              <a:lnSpc>
                <a:spcPct val="120000"/>
              </a:lnSpc>
              <a:spcBef>
                <a:spcPts val="3000"/>
              </a:spcBef>
            </a:pPr>
            <a:endParaRPr lang="en-US" b="1" dirty="0">
              <a:solidFill>
                <a:schemeClr val="accent5">
                  <a:lumMod val="50000"/>
                </a:schemeClr>
              </a:solidFill>
              <a:latin typeface="Avenir Light" panose="020B0402020203020204" pitchFamily="34" charset="77"/>
            </a:endParaRPr>
          </a:p>
        </p:txBody>
      </p:sp>
    </p:spTree>
    <p:extLst>
      <p:ext uri="{BB962C8B-B14F-4D97-AF65-F5344CB8AC3E}">
        <p14:creationId xmlns:p14="http://schemas.microsoft.com/office/powerpoint/2010/main" val="2322400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WordNet</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1531609" cy="888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8" name="Content Placeholder 2">
            <a:extLst>
              <a:ext uri="{FF2B5EF4-FFF2-40B4-BE49-F238E27FC236}">
                <a16:creationId xmlns:a16="http://schemas.microsoft.com/office/drawing/2014/main" id="{43B6B666-9E81-CC47-A3FB-32838630197C}"/>
              </a:ext>
            </a:extLst>
          </p:cNvPr>
          <p:cNvSpPr txBox="1">
            <a:spLocks/>
          </p:cNvSpPr>
          <p:nvPr/>
        </p:nvSpPr>
        <p:spPr>
          <a:xfrm>
            <a:off x="762000" y="1262232"/>
            <a:ext cx="10958945" cy="2561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large lexical database with English nouns, verbs, adjectives, and adverbs grouped into over 100,000 sets of </a:t>
            </a:r>
            <a:r>
              <a:rPr lang="en-US" dirty="0">
                <a:solidFill>
                  <a:srgbClr val="C00000"/>
                </a:solidFill>
                <a:latin typeface="Avenir Light" panose="020B0402020203020204" pitchFamily="34" charset="77"/>
              </a:rPr>
              <a:t>cognitive synonyms </a:t>
            </a:r>
            <a:r>
              <a:rPr lang="en-US" dirty="0">
                <a:latin typeface="Avenir Light" panose="020B0402020203020204" pitchFamily="34" charset="77"/>
              </a:rPr>
              <a:t>(</a:t>
            </a:r>
            <a:r>
              <a:rPr lang="en-US" i="1" dirty="0" err="1">
                <a:solidFill>
                  <a:srgbClr val="C00000"/>
                </a:solidFill>
                <a:latin typeface="Avenir Light" panose="020B0402020203020204" pitchFamily="34" charset="77"/>
              </a:rPr>
              <a:t>synsets</a:t>
            </a:r>
            <a:r>
              <a:rPr lang="en-US" dirty="0">
                <a:latin typeface="Avenir Light" panose="020B0402020203020204" pitchFamily="34" charset="77"/>
              </a:rPr>
              <a:t>) – each expressing a different concept.</a:t>
            </a:r>
          </a:p>
        </p:txBody>
      </p:sp>
      <p:sp>
        <p:nvSpPr>
          <p:cNvPr id="10" name="Content Placeholder 2">
            <a:extLst>
              <a:ext uri="{FF2B5EF4-FFF2-40B4-BE49-F238E27FC236}">
                <a16:creationId xmlns:a16="http://schemas.microsoft.com/office/drawing/2014/main" id="{C64AB01C-B5CE-7840-8FD2-D3DFE6CFFC67}"/>
              </a:ext>
            </a:extLst>
          </p:cNvPr>
          <p:cNvSpPr txBox="1">
            <a:spLocks/>
          </p:cNvSpPr>
          <p:nvPr/>
        </p:nvSpPr>
        <p:spPr>
          <a:xfrm>
            <a:off x="685799" y="3273740"/>
            <a:ext cx="5555673" cy="3292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Most frequent relation</a:t>
            </a:r>
            <a:r>
              <a:rPr lang="en-US" sz="2400" dirty="0">
                <a:latin typeface="Avenir Light" panose="020B0402020203020204" pitchFamily="34" charset="77"/>
              </a:rPr>
              <a:t>: super-subordinate relation (”is-a” relations).</a:t>
            </a:r>
          </a:p>
          <a:p>
            <a:pPr marL="0" indent="0">
              <a:lnSpc>
                <a:spcPct val="120000"/>
              </a:lnSpc>
              <a:buNone/>
            </a:pPr>
            <a:r>
              <a:rPr lang="en-US" sz="2400" dirty="0">
                <a:solidFill>
                  <a:srgbClr val="C00000"/>
                </a:solidFill>
                <a:latin typeface="Avenir Light" panose="020B0402020203020204" pitchFamily="34" charset="77"/>
              </a:rPr>
              <a:t>{furniture, </a:t>
            </a:r>
            <a:r>
              <a:rPr lang="en-US" sz="2400" dirty="0" err="1">
                <a:solidFill>
                  <a:srgbClr val="C00000"/>
                </a:solidFill>
                <a:latin typeface="Avenir Light" panose="020B0402020203020204" pitchFamily="34" charset="77"/>
              </a:rPr>
              <a:t>piece_of_furniture</a:t>
            </a:r>
            <a:r>
              <a:rPr lang="en-US" sz="2400" dirty="0">
                <a:solidFill>
                  <a:srgbClr val="C00000"/>
                </a:solidFill>
                <a:latin typeface="Avenir Light" panose="020B0402020203020204" pitchFamily="34" charset="77"/>
              </a:rPr>
              <a:t>}</a:t>
            </a:r>
          </a:p>
          <a:p>
            <a:pPr marL="0" indent="0">
              <a:lnSpc>
                <a:spcPct val="120000"/>
              </a:lnSpc>
              <a:buNone/>
            </a:pPr>
            <a:endParaRPr lang="en-US" sz="2400" dirty="0">
              <a:latin typeface="Avenir Light" panose="020B0402020203020204" pitchFamily="34" charset="77"/>
            </a:endParaRPr>
          </a:p>
          <a:p>
            <a:pPr marL="0" indent="0">
              <a:lnSpc>
                <a:spcPct val="120000"/>
              </a:lnSpc>
              <a:buNone/>
            </a:pPr>
            <a:r>
              <a:rPr lang="en-US" sz="2400" b="1" dirty="0">
                <a:latin typeface="Avenir Light" panose="020B0402020203020204" pitchFamily="34" charset="77"/>
              </a:rPr>
              <a:t>Fine-grained relations</a:t>
            </a:r>
            <a:r>
              <a:rPr lang="en-US" sz="2400" dirty="0">
                <a:latin typeface="Avenir Light" panose="020B0402020203020204" pitchFamily="34" charset="77"/>
              </a:rPr>
              <a:t>:</a:t>
            </a:r>
            <a:br>
              <a:rPr lang="en-US" sz="2400" dirty="0">
                <a:latin typeface="Avenir Light" panose="020B0402020203020204" pitchFamily="34" charset="77"/>
              </a:rPr>
            </a:br>
            <a:r>
              <a:rPr lang="en-US" sz="2400" dirty="0">
                <a:solidFill>
                  <a:srgbClr val="C00000"/>
                </a:solidFill>
                <a:latin typeface="Avenir Light" panose="020B0402020203020204" pitchFamily="34" charset="77"/>
              </a:rPr>
              <a:t>{bed, bunkbed}</a:t>
            </a:r>
          </a:p>
        </p:txBody>
      </p:sp>
      <p:sp>
        <p:nvSpPr>
          <p:cNvPr id="11" name="Content Placeholder 2">
            <a:extLst>
              <a:ext uri="{FF2B5EF4-FFF2-40B4-BE49-F238E27FC236}">
                <a16:creationId xmlns:a16="http://schemas.microsoft.com/office/drawing/2014/main" id="{9CAE2E36-353B-9846-B195-E80A4A1D79B5}"/>
              </a:ext>
            </a:extLst>
          </p:cNvPr>
          <p:cNvSpPr txBox="1">
            <a:spLocks/>
          </p:cNvSpPr>
          <p:nvPr/>
        </p:nvSpPr>
        <p:spPr>
          <a:xfrm>
            <a:off x="6317674" y="3273740"/>
            <a:ext cx="5403271" cy="3292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Part-whole relations:</a:t>
            </a:r>
            <a:br>
              <a:rPr lang="en-US" sz="2400" b="1" dirty="0">
                <a:latin typeface="Avenir Light" panose="020B0402020203020204" pitchFamily="34" charset="77"/>
              </a:rPr>
            </a:br>
            <a:r>
              <a:rPr lang="en-US" sz="2400" dirty="0">
                <a:solidFill>
                  <a:srgbClr val="C00000"/>
                </a:solidFill>
                <a:latin typeface="Avenir Light" panose="020B0402020203020204" pitchFamily="34" charset="77"/>
              </a:rPr>
              <a:t>{chair, backrest}</a:t>
            </a:r>
          </a:p>
          <a:p>
            <a:pPr marL="0" indent="0">
              <a:lnSpc>
                <a:spcPct val="120000"/>
              </a:lnSpc>
              <a:buNone/>
            </a:pPr>
            <a:endParaRPr lang="en-US" sz="2400" dirty="0">
              <a:solidFill>
                <a:srgbClr val="C00000"/>
              </a:solidFill>
              <a:latin typeface="Avenir Light" panose="020B0402020203020204" pitchFamily="34" charset="77"/>
            </a:endParaRPr>
          </a:p>
          <a:p>
            <a:pPr marL="0" indent="0">
              <a:lnSpc>
                <a:spcPct val="120000"/>
              </a:lnSpc>
              <a:buNone/>
            </a:pPr>
            <a:r>
              <a:rPr lang="en-US" sz="2400" b="1" dirty="0">
                <a:latin typeface="Avenir Light" panose="020B0402020203020204" pitchFamily="34" charset="77"/>
              </a:rPr>
              <a:t>Synonyms:</a:t>
            </a:r>
            <a:br>
              <a:rPr lang="en-US" sz="2400" b="1" dirty="0">
                <a:latin typeface="Avenir Light" panose="020B0402020203020204" pitchFamily="34" charset="77"/>
              </a:rPr>
            </a:br>
            <a:r>
              <a:rPr lang="en-US" sz="2400" dirty="0">
                <a:solidFill>
                  <a:srgbClr val="C00000"/>
                </a:solidFill>
                <a:latin typeface="Avenir Light" panose="020B0402020203020204" pitchFamily="34" charset="77"/>
              </a:rPr>
              <a:t>{adept, expert, good, practiced, proficient}</a:t>
            </a:r>
          </a:p>
          <a:p>
            <a:pPr marL="0" indent="0">
              <a:lnSpc>
                <a:spcPct val="120000"/>
              </a:lnSpc>
              <a:buNone/>
            </a:pPr>
            <a:endParaRPr lang="en-US" sz="2400" dirty="0">
              <a:solidFill>
                <a:srgbClr val="C00000"/>
              </a:solidFill>
              <a:latin typeface="Avenir Light" panose="020B0402020203020204" pitchFamily="34" charset="77"/>
            </a:endParaRPr>
          </a:p>
        </p:txBody>
      </p:sp>
      <p:cxnSp>
        <p:nvCxnSpPr>
          <p:cNvPr id="12" name="Straight Connector 11">
            <a:extLst>
              <a:ext uri="{FF2B5EF4-FFF2-40B4-BE49-F238E27FC236}">
                <a16:creationId xmlns:a16="http://schemas.microsoft.com/office/drawing/2014/main" id="{FDCD56B0-D389-3A4C-9A1A-E0A715C1E5BB}"/>
              </a:ext>
            </a:extLst>
          </p:cNvPr>
          <p:cNvCxnSpPr>
            <a:cxnSpLocks/>
          </p:cNvCxnSpPr>
          <p:nvPr/>
        </p:nvCxnSpPr>
        <p:spPr>
          <a:xfrm flipH="1">
            <a:off x="409627" y="3055918"/>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138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err="1">
                <a:solidFill>
                  <a:srgbClr val="C00000"/>
                </a:solidFill>
              </a:rPr>
              <a:t>ConceptNet</a:t>
            </a:r>
            <a:endParaRPr lang="en-US" b="1"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1988809" cy="950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13" name="Content Placeholder 2">
            <a:extLst>
              <a:ext uri="{FF2B5EF4-FFF2-40B4-BE49-F238E27FC236}">
                <a16:creationId xmlns:a16="http://schemas.microsoft.com/office/drawing/2014/main" id="{801674E2-67C9-1B42-BCE4-9196A7E618DB}"/>
              </a:ext>
            </a:extLst>
          </p:cNvPr>
          <p:cNvSpPr txBox="1">
            <a:spLocks/>
          </p:cNvSpPr>
          <p:nvPr/>
        </p:nvSpPr>
        <p:spPr>
          <a:xfrm>
            <a:off x="754391" y="1644622"/>
            <a:ext cx="10958945" cy="1281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multilingual </a:t>
            </a:r>
            <a:r>
              <a:rPr lang="en-US" dirty="0">
                <a:solidFill>
                  <a:srgbClr val="C00000"/>
                </a:solidFill>
                <a:latin typeface="Avenir Light" panose="020B0402020203020204" pitchFamily="34" charset="77"/>
              </a:rPr>
              <a:t>semantic</a:t>
            </a:r>
            <a:r>
              <a:rPr lang="en-US" dirty="0">
                <a:latin typeface="Avenir Light" panose="020B0402020203020204" pitchFamily="34" charset="77"/>
              </a:rPr>
              <a:t> knowledge graph, designed to help computers understand the meaning of words that people use.</a:t>
            </a:r>
          </a:p>
        </p:txBody>
      </p:sp>
      <p:sp>
        <p:nvSpPr>
          <p:cNvPr id="14" name="Content Placeholder 2">
            <a:extLst>
              <a:ext uri="{FF2B5EF4-FFF2-40B4-BE49-F238E27FC236}">
                <a16:creationId xmlns:a16="http://schemas.microsoft.com/office/drawing/2014/main" id="{4C5D4C9D-3F69-4749-8491-C00E174240F4}"/>
              </a:ext>
            </a:extLst>
          </p:cNvPr>
          <p:cNvSpPr txBox="1">
            <a:spLocks/>
          </p:cNvSpPr>
          <p:nvPr/>
        </p:nvSpPr>
        <p:spPr>
          <a:xfrm>
            <a:off x="1755381" y="3723026"/>
            <a:ext cx="8388928" cy="17138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dirty="0">
                <a:latin typeface="Avenir Light" panose="020B0402020203020204" pitchFamily="34" charset="77"/>
              </a:rPr>
              <a:t>Started in </a:t>
            </a:r>
            <a:r>
              <a:rPr lang="en-US" sz="2400" b="1" dirty="0">
                <a:latin typeface="Avenir Light" panose="020B0402020203020204" pitchFamily="34" charset="77"/>
              </a:rPr>
              <a:t>1999</a:t>
            </a:r>
            <a:r>
              <a:rPr lang="en-US" sz="2400" dirty="0">
                <a:latin typeface="Avenir Light" panose="020B0402020203020204" pitchFamily="34" charset="77"/>
              </a:rPr>
              <a:t>. Pretty large now.</a:t>
            </a:r>
          </a:p>
          <a:p>
            <a:pPr>
              <a:lnSpc>
                <a:spcPct val="120000"/>
              </a:lnSpc>
            </a:pPr>
            <a:r>
              <a:rPr lang="en-US" sz="2400" dirty="0">
                <a:latin typeface="Avenir Light" panose="020B0402020203020204" pitchFamily="34" charset="77"/>
              </a:rPr>
              <a:t>Finally becoming useful (</a:t>
            </a:r>
            <a:r>
              <a:rPr lang="en-US" sz="2400" dirty="0" err="1">
                <a:latin typeface="Avenir Light" panose="020B0402020203020204" pitchFamily="34" charset="77"/>
              </a:rPr>
              <a:t>e.g</a:t>
            </a:r>
            <a:r>
              <a:rPr lang="en-US" sz="2400" dirty="0">
                <a:latin typeface="Avenir Light" panose="020B0402020203020204" pitchFamily="34" charset="77"/>
              </a:rPr>
              <a:t>, </a:t>
            </a:r>
            <a:r>
              <a:rPr lang="en-US" sz="2400" i="1" dirty="0">
                <a:latin typeface="Avenir Light" panose="020B0402020203020204" pitchFamily="34" charset="77"/>
              </a:rPr>
              <a:t>commonsense reasoning</a:t>
            </a:r>
            <a:r>
              <a:rPr lang="en-US" sz="2400" dirty="0">
                <a:latin typeface="Avenir Light" panose="020B0402020203020204" pitchFamily="34" charset="77"/>
              </a:rPr>
              <a:t>)</a:t>
            </a:r>
          </a:p>
          <a:p>
            <a:pPr>
              <a:lnSpc>
                <a:spcPct val="120000"/>
              </a:lnSpc>
            </a:pPr>
            <a:r>
              <a:rPr lang="en-US" sz="2400" dirty="0">
                <a:latin typeface="Avenir Light" panose="020B0402020203020204" pitchFamily="34" charset="77"/>
              </a:rPr>
              <a:t>Has synonyms, ways-of, related terms, derived terms</a:t>
            </a:r>
          </a:p>
          <a:p>
            <a:pPr>
              <a:lnSpc>
                <a:spcPct val="120000"/>
              </a:lnSpc>
            </a:pPr>
            <a:endParaRPr lang="en-US" sz="2400" dirty="0">
              <a:latin typeface="Avenir Light" panose="020B0402020203020204" pitchFamily="34" charset="77"/>
            </a:endParaRPr>
          </a:p>
        </p:txBody>
      </p:sp>
      <p:cxnSp>
        <p:nvCxnSpPr>
          <p:cNvPr id="16" name="Straight Connector 15">
            <a:extLst>
              <a:ext uri="{FF2B5EF4-FFF2-40B4-BE49-F238E27FC236}">
                <a16:creationId xmlns:a16="http://schemas.microsoft.com/office/drawing/2014/main" id="{94D255A0-9D48-3E44-8BC5-DDEA6D9DC873}"/>
              </a:ext>
            </a:extLst>
          </p:cNvPr>
          <p:cNvCxnSpPr>
            <a:cxnSpLocks/>
          </p:cNvCxnSpPr>
          <p:nvPr/>
        </p:nvCxnSpPr>
        <p:spPr>
          <a:xfrm flipH="1">
            <a:off x="422799" y="2925682"/>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726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err="1">
                <a:solidFill>
                  <a:srgbClr val="C00000"/>
                </a:solidFill>
              </a:rPr>
              <a:t>ConceptNet</a:t>
            </a:r>
            <a:endParaRPr lang="en-US" b="1"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55</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1988809" cy="950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9" name="Picture 8">
            <a:extLst>
              <a:ext uri="{FF2B5EF4-FFF2-40B4-BE49-F238E27FC236}">
                <a16:creationId xmlns:a16="http://schemas.microsoft.com/office/drawing/2014/main" id="{2FF39DFE-9DFD-5B43-967F-87300E9CF850}"/>
              </a:ext>
            </a:extLst>
          </p:cNvPr>
          <p:cNvPicPr>
            <a:picLocks noChangeAspect="1"/>
          </p:cNvPicPr>
          <p:nvPr/>
        </p:nvPicPr>
        <p:blipFill rotWithShape="1">
          <a:blip r:embed="rId3"/>
          <a:srcRect t="-2392" r="-2392"/>
          <a:stretch/>
        </p:blipFill>
        <p:spPr>
          <a:xfrm>
            <a:off x="228600" y="1674557"/>
            <a:ext cx="12192000" cy="4681792"/>
          </a:xfrm>
          <a:prstGeom prst="rect">
            <a:avLst/>
          </a:prstGeom>
        </p:spPr>
      </p:pic>
      <p:sp>
        <p:nvSpPr>
          <p:cNvPr id="10" name="Rectangle 9">
            <a:extLst>
              <a:ext uri="{FF2B5EF4-FFF2-40B4-BE49-F238E27FC236}">
                <a16:creationId xmlns:a16="http://schemas.microsoft.com/office/drawing/2014/main" id="{97CDC1AC-6324-4442-81E6-7EA6E4F07E68}"/>
              </a:ext>
            </a:extLst>
          </p:cNvPr>
          <p:cNvSpPr/>
          <p:nvPr/>
        </p:nvSpPr>
        <p:spPr>
          <a:xfrm>
            <a:off x="5149723" y="429736"/>
            <a:ext cx="3218422" cy="461665"/>
          </a:xfrm>
          <a:prstGeom prst="rect">
            <a:avLst/>
          </a:prstGeom>
        </p:spPr>
        <p:txBody>
          <a:bodyPr wrap="square">
            <a:spAutoFit/>
          </a:bodyPr>
          <a:lstStyle/>
          <a:p>
            <a:r>
              <a:rPr lang="en-US" sz="2400" b="1" dirty="0">
                <a:latin typeface="Avenir Light" panose="020B0402020203020204" pitchFamily="34" charset="77"/>
              </a:rPr>
              <a:t>Entry for </a:t>
            </a:r>
            <a:r>
              <a:rPr lang="en-US" sz="2400" b="1" dirty="0">
                <a:highlight>
                  <a:srgbClr val="FFFF00"/>
                </a:highlight>
                <a:latin typeface="Avenir Light" panose="020B0402020203020204" pitchFamily="34" charset="77"/>
              </a:rPr>
              <a:t>“teach”</a:t>
            </a:r>
            <a:r>
              <a:rPr lang="en-US" sz="2400" dirty="0">
                <a:highlight>
                  <a:srgbClr val="FFFF00"/>
                </a:highlight>
                <a:latin typeface="Avenir Light" panose="020B0402020203020204" pitchFamily="34" charset="77"/>
              </a:rPr>
              <a:t> </a:t>
            </a:r>
            <a:endParaRPr lang="en-US" sz="2400" dirty="0">
              <a:highlight>
                <a:srgbClr val="FFFF00"/>
              </a:highlight>
            </a:endParaRPr>
          </a:p>
        </p:txBody>
      </p:sp>
    </p:spTree>
    <p:extLst>
      <p:ext uri="{BB962C8B-B14F-4D97-AF65-F5344CB8AC3E}">
        <p14:creationId xmlns:p14="http://schemas.microsoft.com/office/powerpoint/2010/main" val="2498720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Limitations</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09"/>
            <a:ext cx="1818387" cy="950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ADB99268-90E3-474D-B217-707331D4CCA1}"/>
              </a:ext>
            </a:extLst>
          </p:cNvPr>
          <p:cNvSpPr txBox="1">
            <a:spLocks/>
          </p:cNvSpPr>
          <p:nvPr/>
        </p:nvSpPr>
        <p:spPr>
          <a:xfrm>
            <a:off x="1182255" y="1306228"/>
            <a:ext cx="10217727" cy="45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500"/>
              </a:spcBef>
            </a:pPr>
            <a:r>
              <a:rPr lang="en-US" sz="2400" dirty="0">
                <a:latin typeface="Avenir Light" panose="020B0402020203020204" pitchFamily="34" charset="77"/>
              </a:rPr>
              <a:t>Great resources but ultimately </a:t>
            </a:r>
            <a:r>
              <a:rPr lang="en-US" sz="2400" b="1" dirty="0">
                <a:solidFill>
                  <a:schemeClr val="accent5">
                    <a:lumMod val="50000"/>
                  </a:schemeClr>
                </a:solidFill>
                <a:latin typeface="Avenir Light" panose="020B0402020203020204" pitchFamily="34" charset="77"/>
              </a:rPr>
              <a:t>finite</a:t>
            </a:r>
          </a:p>
          <a:p>
            <a:pPr>
              <a:lnSpc>
                <a:spcPct val="120000"/>
              </a:lnSpc>
              <a:spcBef>
                <a:spcPts val="1500"/>
              </a:spcBef>
            </a:pPr>
            <a:r>
              <a:rPr lang="en-US" sz="2400" dirty="0">
                <a:latin typeface="Avenir Light" panose="020B0402020203020204" pitchFamily="34" charset="77"/>
              </a:rPr>
              <a:t>Can’t perfectly capture </a:t>
            </a:r>
            <a:r>
              <a:rPr lang="en-US" sz="2400" b="1" dirty="0">
                <a:solidFill>
                  <a:schemeClr val="accent5">
                    <a:lumMod val="50000"/>
                  </a:schemeClr>
                </a:solidFill>
                <a:latin typeface="Avenir Light" panose="020B0402020203020204" pitchFamily="34" charset="77"/>
              </a:rPr>
              <a:t>nuance</a:t>
            </a:r>
            <a:r>
              <a:rPr lang="en-US" sz="2400" dirty="0">
                <a:latin typeface="Avenir Light" panose="020B0402020203020204" pitchFamily="34" charset="77"/>
              </a:rPr>
              <a:t> (especially context-sensitive)</a:t>
            </a:r>
            <a:br>
              <a:rPr lang="en-US" sz="2400" dirty="0">
                <a:latin typeface="Avenir Light" panose="020B0402020203020204" pitchFamily="34" charset="77"/>
              </a:rPr>
            </a:br>
            <a:r>
              <a:rPr lang="en-US" sz="2400" dirty="0">
                <a:latin typeface="Avenir Light" panose="020B0402020203020204" pitchFamily="34" charset="77"/>
              </a:rPr>
              <a:t>	(e.g., ‘proficient’ is grouped with ‘good’, which isn’t always true)</a:t>
            </a:r>
          </a:p>
          <a:p>
            <a:pPr>
              <a:lnSpc>
                <a:spcPct val="120000"/>
              </a:lnSpc>
              <a:spcBef>
                <a:spcPts val="1500"/>
              </a:spcBef>
            </a:pPr>
            <a:r>
              <a:rPr lang="en-US" sz="2400" dirty="0">
                <a:latin typeface="Avenir Light" panose="020B0402020203020204" pitchFamily="34" charset="77"/>
              </a:rPr>
              <a:t>Will always have many </a:t>
            </a:r>
            <a:r>
              <a:rPr lang="en-US" sz="2400" b="1" dirty="0">
                <a:solidFill>
                  <a:schemeClr val="accent5">
                    <a:lumMod val="50000"/>
                  </a:schemeClr>
                </a:solidFill>
                <a:latin typeface="Avenir Light" panose="020B0402020203020204" pitchFamily="34" charset="77"/>
              </a:rPr>
              <a:t>out-of-vocabulary terms </a:t>
            </a:r>
            <a:r>
              <a:rPr lang="en-US" sz="2400" dirty="0">
                <a:latin typeface="Avenir Light" panose="020B0402020203020204" pitchFamily="34" charset="77"/>
              </a:rPr>
              <a:t>(OOV)</a:t>
            </a:r>
            <a:br>
              <a:rPr lang="en-US" sz="2400" dirty="0">
                <a:latin typeface="Avenir Light" panose="020B0402020203020204" pitchFamily="34" charset="77"/>
              </a:rPr>
            </a:br>
            <a:r>
              <a:rPr lang="en-US" sz="2400" dirty="0">
                <a:latin typeface="Avenir Light" panose="020B0402020203020204" pitchFamily="34" charset="77"/>
              </a:rPr>
              <a:t>	(e.g., COVID19, Brexit, bet, wicked, </a:t>
            </a:r>
            <a:r>
              <a:rPr lang="en-US" sz="2400" dirty="0" err="1">
                <a:latin typeface="Avenir Light" panose="020B0402020203020204" pitchFamily="34" charset="77"/>
              </a:rPr>
              <a:t>stankface</a:t>
            </a:r>
            <a:r>
              <a:rPr lang="en-US" sz="2400" dirty="0">
                <a:latin typeface="Avenir Light" panose="020B0402020203020204" pitchFamily="34" charset="77"/>
              </a:rPr>
              <a:t>, “no cap”)</a:t>
            </a:r>
          </a:p>
          <a:p>
            <a:pPr>
              <a:lnSpc>
                <a:spcPct val="120000"/>
              </a:lnSpc>
              <a:spcBef>
                <a:spcPts val="1500"/>
              </a:spcBef>
            </a:pPr>
            <a:r>
              <a:rPr lang="en-US" sz="2400" dirty="0">
                <a:latin typeface="Avenir Light" panose="020B0402020203020204" pitchFamily="34" charset="77"/>
              </a:rPr>
              <a:t>Subjective</a:t>
            </a:r>
          </a:p>
          <a:p>
            <a:pPr>
              <a:lnSpc>
                <a:spcPct val="120000"/>
              </a:lnSpc>
              <a:spcBef>
                <a:spcPts val="1500"/>
              </a:spcBef>
            </a:pPr>
            <a:r>
              <a:rPr lang="en-US" sz="2400" dirty="0">
                <a:latin typeface="Avenir Light" panose="020B0402020203020204" pitchFamily="34" charset="77"/>
              </a:rPr>
              <a:t>Laborious to annotate</a:t>
            </a:r>
          </a:p>
          <a:p>
            <a:pPr>
              <a:lnSpc>
                <a:spcPct val="120000"/>
              </a:lnSpc>
              <a:spcBef>
                <a:spcPts val="1500"/>
              </a:spcBef>
            </a:pPr>
            <a:r>
              <a:rPr lang="en-US" sz="2400" dirty="0">
                <a:latin typeface="Avenir Light" panose="020B0402020203020204" pitchFamily="34" charset="77"/>
              </a:rPr>
              <a:t>Words with the same spelling are doomed to be imprecise</a:t>
            </a:r>
          </a:p>
          <a:p>
            <a:pPr>
              <a:lnSpc>
                <a:spcPct val="120000"/>
              </a:lnSpc>
              <a:spcBef>
                <a:spcPts val="1500"/>
              </a:spcBef>
            </a:pPr>
            <a:endParaRPr lang="en-US" sz="2400" dirty="0">
              <a:latin typeface="Avenir Light" panose="020B0402020203020204" pitchFamily="34" charset="77"/>
            </a:endParaRPr>
          </a:p>
        </p:txBody>
      </p:sp>
    </p:spTree>
    <p:extLst>
      <p:ext uri="{BB962C8B-B14F-4D97-AF65-F5344CB8AC3E}">
        <p14:creationId xmlns:p14="http://schemas.microsoft.com/office/powerpoint/2010/main" val="852158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2226956"/>
            <a:ext cx="4075796"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4" name="Subtitle 2">
            <a:extLst>
              <a:ext uri="{FF2B5EF4-FFF2-40B4-BE49-F238E27FC236}">
                <a16:creationId xmlns:a16="http://schemas.microsoft.com/office/drawing/2014/main" id="{E1AB3931-3690-5140-9BC5-24F70226495C}"/>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656756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3090556"/>
            <a:ext cx="240495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7" name="Subtitle 2">
            <a:extLst>
              <a:ext uri="{FF2B5EF4-FFF2-40B4-BE49-F238E27FC236}">
                <a16:creationId xmlns:a16="http://schemas.microsoft.com/office/drawing/2014/main" id="{2663F13A-C17C-C149-A72B-C2B8B4665E1B}"/>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3282831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Text Classification</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2839708" cy="1063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2423798" y="1154687"/>
            <a:ext cx="7545702" cy="27996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dirty="0"/>
              <a:t>Let’s zoom out for a bit and first address coarse-grain processing at the document level</a:t>
            </a: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F572724A-CC25-A449-94C4-FE8BBEBF74E3}"/>
                  </a:ext>
                </a:extLst>
              </p:cNvPr>
              <p:cNvSpPr txBox="1">
                <a:spLocks/>
              </p:cNvSpPr>
              <p:nvPr/>
            </p:nvSpPr>
            <p:spPr>
              <a:xfrm>
                <a:off x="2423798" y="3082599"/>
                <a:ext cx="7801671" cy="1748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500"/>
                  </a:spcBef>
                </a:pPr>
                <a:r>
                  <a:rPr lang="en-US" sz="2400" b="1" dirty="0">
                    <a:latin typeface="Avenir Light" panose="020B0402020203020204" pitchFamily="34" charset="77"/>
                  </a:rPr>
                  <a:t>Input: </a:t>
                </a:r>
                <a:r>
                  <a:rPr lang="en-US" sz="2400" dirty="0">
                    <a:latin typeface="Avenir Light" panose="020B0402020203020204" pitchFamily="34" charset="77"/>
                  </a:rPr>
                  <a:t>document </a:t>
                </a:r>
                <a14:m>
                  <m:oMath xmlns:m="http://schemas.openxmlformats.org/officeDocument/2006/math">
                    <m:r>
                      <a:rPr lang="en-US" sz="2400" i="1" dirty="0" smtClean="0">
                        <a:solidFill>
                          <a:srgbClr val="C00000"/>
                        </a:solidFill>
                        <a:latin typeface="Cambria Math" panose="02040503050406030204" pitchFamily="18" charset="0"/>
                      </a:rPr>
                      <m:t>𝑑</m:t>
                    </m:r>
                  </m:oMath>
                </a14:m>
                <a:endParaRPr lang="en-US" sz="2400" dirty="0">
                  <a:latin typeface="Avenir Light" panose="020B0402020203020204" pitchFamily="34" charset="77"/>
                </a:endParaRPr>
              </a:p>
              <a:p>
                <a:pPr>
                  <a:lnSpc>
                    <a:spcPct val="150000"/>
                  </a:lnSpc>
                  <a:spcBef>
                    <a:spcPts val="1500"/>
                  </a:spcBef>
                </a:pPr>
                <a:r>
                  <a:rPr lang="en-US" sz="2400" b="1" dirty="0">
                    <a:latin typeface="Avenir Light" panose="020B0402020203020204" pitchFamily="34" charset="77"/>
                  </a:rPr>
                  <a:t>Output: </a:t>
                </a:r>
                <a:r>
                  <a:rPr lang="en-US" sz="2400" dirty="0">
                    <a:latin typeface="Avenir Light" panose="020B0402020203020204" pitchFamily="34" charset="77"/>
                  </a:rPr>
                  <a:t>predicted class </a:t>
                </a:r>
                <a14:m>
                  <m:oMath xmlns:m="http://schemas.openxmlformats.org/officeDocument/2006/math">
                    <m:r>
                      <a:rPr lang="en-US" sz="2400" b="0" i="1" smtClean="0">
                        <a:solidFill>
                          <a:srgbClr val="C00000"/>
                        </a:solidFill>
                        <a:latin typeface="Cambria Math" panose="02040503050406030204" pitchFamily="18" charset="0"/>
                      </a:rPr>
                      <m:t>𝑐</m:t>
                    </m:r>
                    <m:r>
                      <a:rPr lang="en-US" sz="2400" b="0" i="1" smtClean="0">
                        <a:solidFill>
                          <a:srgbClr val="C00000"/>
                        </a:solidFill>
                        <a:latin typeface="Cambria Math" panose="02040503050406030204" pitchFamily="18" charset="0"/>
                      </a:rPr>
                      <m:t> ∈</m:t>
                    </m:r>
                    <m:d>
                      <m:dPr>
                        <m:begChr m:val="{"/>
                        <m:endChr m:val="}"/>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𝑐</m:t>
                            </m:r>
                          </m:e>
                          <m:sub>
                            <m:r>
                              <a:rPr lang="en-US" sz="2400" b="0" i="1" smtClean="0">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𝑐</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 </m:t>
                        </m:r>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𝑐</m:t>
                            </m:r>
                          </m:e>
                          <m:sub>
                            <m:r>
                              <a:rPr lang="en-US" sz="2400" b="0" i="1" smtClean="0">
                                <a:solidFill>
                                  <a:srgbClr val="C00000"/>
                                </a:solidFill>
                                <a:latin typeface="Cambria Math" panose="02040503050406030204" pitchFamily="18" charset="0"/>
                                <a:ea typeface="Cambria Math" panose="02040503050406030204" pitchFamily="18" charset="0"/>
                              </a:rPr>
                              <m:t>𝑛</m:t>
                            </m:r>
                          </m:sub>
                        </m:sSub>
                      </m:e>
                    </m:d>
                  </m:oMath>
                </a14:m>
                <a:endParaRPr lang="en-US" sz="2400" b="0" dirty="0">
                  <a:latin typeface="Avenir Light" panose="020B0402020203020204" pitchFamily="34" charset="77"/>
                  <a:ea typeface="Cambria Math" panose="02040503050406030204" pitchFamily="18" charset="0"/>
                </a:endParaRPr>
              </a:p>
              <a:p>
                <a:pPr>
                  <a:lnSpc>
                    <a:spcPct val="150000"/>
                  </a:lnSpc>
                  <a:spcBef>
                    <a:spcPts val="1500"/>
                  </a:spcBef>
                </a:pPr>
                <a:endParaRPr lang="en-US" sz="2400" dirty="0">
                  <a:latin typeface="Avenir Light" panose="020B0402020203020204" pitchFamily="34" charset="77"/>
                </a:endParaRPr>
              </a:p>
            </p:txBody>
          </p:sp>
        </mc:Choice>
        <mc:Fallback>
          <p:sp>
            <p:nvSpPr>
              <p:cNvPr id="9" name="Content Placeholder 2">
                <a:extLst>
                  <a:ext uri="{FF2B5EF4-FFF2-40B4-BE49-F238E27FC236}">
                    <a16:creationId xmlns:a16="http://schemas.microsoft.com/office/drawing/2014/main" id="{F572724A-CC25-A449-94C4-FE8BBEBF74E3}"/>
                  </a:ext>
                </a:extLst>
              </p:cNvPr>
              <p:cNvSpPr txBox="1">
                <a:spLocks noRot="1" noChangeAspect="1" noMove="1" noResize="1" noEditPoints="1" noAdjustHandles="1" noChangeArrowheads="1" noChangeShapeType="1" noTextEdit="1"/>
              </p:cNvSpPr>
              <p:nvPr/>
            </p:nvSpPr>
            <p:spPr>
              <a:xfrm>
                <a:off x="2423798" y="3082599"/>
                <a:ext cx="7801671" cy="1748968"/>
              </a:xfrm>
              <a:prstGeom prst="rect">
                <a:avLst/>
              </a:prstGeom>
              <a:blipFill>
                <a:blip r:embed="rId3"/>
                <a:stretch>
                  <a:fillRect l="-1140"/>
                </a:stretch>
              </a:blipFill>
            </p:spPr>
            <p:txBody>
              <a:bodyPr/>
              <a:lstStyle/>
              <a:p>
                <a:r>
                  <a:rPr lang="en-US">
                    <a:noFill/>
                  </a:rPr>
                  <a:t> </a:t>
                </a:r>
              </a:p>
            </p:txBody>
          </p:sp>
        </mc:Fallback>
      </mc:AlternateContent>
    </p:spTree>
    <p:extLst>
      <p:ext uri="{BB962C8B-B14F-4D97-AF65-F5344CB8AC3E}">
        <p14:creationId xmlns:p14="http://schemas.microsoft.com/office/powerpoint/2010/main" val="42741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2357244" cy="750215"/>
          </a:xfrm>
        </p:spPr>
        <p:txBody>
          <a:bodyPr/>
          <a:lstStyle/>
          <a:p>
            <a:r>
              <a:rPr lang="en-US" b="1" dirty="0">
                <a:solidFill>
                  <a:srgbClr val="C00000"/>
                </a:solidFill>
              </a:rPr>
              <a:t>Language</a:t>
            </a: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1709407" cy="936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pic>
        <p:nvPicPr>
          <p:cNvPr id="10" name="Picture 2">
            <a:extLst>
              <a:ext uri="{FF2B5EF4-FFF2-40B4-BE49-F238E27FC236}">
                <a16:creationId xmlns:a16="http://schemas.microsoft.com/office/drawing/2014/main" id="{3EF52897-6813-2148-BD4E-40D00A831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378" y="2239281"/>
            <a:ext cx="5973167" cy="38161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Acoustic Signal Stock Illustrations – 912 Acoustic Signal Stock  Illustrations, Vectors &amp; Clipart - Dreamstime">
            <a:extLst>
              <a:ext uri="{FF2B5EF4-FFF2-40B4-BE49-F238E27FC236}">
                <a16:creationId xmlns:a16="http://schemas.microsoft.com/office/drawing/2014/main" id="{086DCB58-3A8B-514E-8061-BA3854CBD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09" y="262972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C955F28-1B56-B445-A70A-62E03BF1BCBE}"/>
              </a:ext>
            </a:extLst>
          </p:cNvPr>
          <p:cNvPicPr>
            <a:picLocks noChangeAspect="1"/>
          </p:cNvPicPr>
          <p:nvPr/>
        </p:nvPicPr>
        <p:blipFill>
          <a:blip r:embed="rId5"/>
          <a:stretch>
            <a:fillRect/>
          </a:stretch>
        </p:blipFill>
        <p:spPr>
          <a:xfrm>
            <a:off x="8721673" y="2807526"/>
            <a:ext cx="3060700" cy="2679700"/>
          </a:xfrm>
          <a:prstGeom prst="rect">
            <a:avLst/>
          </a:prstGeom>
        </p:spPr>
      </p:pic>
      <p:sp>
        <p:nvSpPr>
          <p:cNvPr id="20" name="Content Placeholder 2">
            <a:extLst>
              <a:ext uri="{FF2B5EF4-FFF2-40B4-BE49-F238E27FC236}">
                <a16:creationId xmlns:a16="http://schemas.microsoft.com/office/drawing/2014/main" id="{0E0B995A-5C71-8D43-A6C0-D6032FA196E3}"/>
              </a:ext>
            </a:extLst>
          </p:cNvPr>
          <p:cNvSpPr txBox="1">
            <a:spLocks/>
          </p:cNvSpPr>
          <p:nvPr/>
        </p:nvSpPr>
        <p:spPr>
          <a:xfrm>
            <a:off x="505692" y="1108360"/>
            <a:ext cx="11457708" cy="1482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Language </a:t>
            </a:r>
            <a:r>
              <a:rPr lang="en-US" b="1" dirty="0">
                <a:solidFill>
                  <a:srgbClr val="C00000"/>
                </a:solidFill>
                <a:latin typeface="Avenir Light" panose="020B0402020203020204" pitchFamily="34" charset="77"/>
              </a:rPr>
              <a:t>symbols</a:t>
            </a:r>
            <a:r>
              <a:rPr lang="en-US" b="1" dirty="0">
                <a:latin typeface="Avenir Light" panose="020B0402020203020204" pitchFamily="34" charset="77"/>
              </a:rPr>
              <a:t> are encoded as continuous communication signals, and are invariant across different encodings (</a:t>
            </a:r>
            <a:r>
              <a:rPr lang="en-US" b="1" dirty="0">
                <a:solidFill>
                  <a:srgbClr val="C00000"/>
                </a:solidFill>
                <a:latin typeface="Avenir Light" panose="020B0402020203020204" pitchFamily="34" charset="77"/>
              </a:rPr>
              <a:t>same underlying concept, different surface forms</a:t>
            </a:r>
            <a:r>
              <a:rPr lang="en-US" b="1" dirty="0">
                <a:latin typeface="Avenir Light" panose="020B0402020203020204" pitchFamily="34" charset="77"/>
              </a:rPr>
              <a:t>)</a:t>
            </a:r>
          </a:p>
        </p:txBody>
      </p:sp>
      <p:sp>
        <p:nvSpPr>
          <p:cNvPr id="11" name="Slide Number Placeholder 9">
            <a:extLst>
              <a:ext uri="{FF2B5EF4-FFF2-40B4-BE49-F238E27FC236}">
                <a16:creationId xmlns:a16="http://schemas.microsoft.com/office/drawing/2014/main" id="{6A8B9A7F-A11B-A04D-BBBB-6D39015DC5D9}"/>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a:p>
        </p:txBody>
      </p:sp>
    </p:spTree>
    <p:extLst>
      <p:ext uri="{BB962C8B-B14F-4D97-AF65-F5344CB8AC3E}">
        <p14:creationId xmlns:p14="http://schemas.microsoft.com/office/powerpoint/2010/main" val="1023910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Spam Detection</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06419"/>
            <a:ext cx="2839708" cy="1063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pic>
        <p:nvPicPr>
          <p:cNvPr id="8" name="Picture 7">
            <a:extLst>
              <a:ext uri="{FF2B5EF4-FFF2-40B4-BE49-F238E27FC236}">
                <a16:creationId xmlns:a16="http://schemas.microsoft.com/office/drawing/2014/main" id="{4F976F6D-E89A-4B41-A26F-2400F8A01BC7}"/>
              </a:ext>
            </a:extLst>
          </p:cNvPr>
          <p:cNvPicPr>
            <a:picLocks noChangeAspect="1"/>
          </p:cNvPicPr>
          <p:nvPr/>
        </p:nvPicPr>
        <p:blipFill>
          <a:blip r:embed="rId3"/>
          <a:stretch>
            <a:fillRect/>
          </a:stretch>
        </p:blipFill>
        <p:spPr>
          <a:xfrm>
            <a:off x="4006986" y="568460"/>
            <a:ext cx="7709408" cy="5354699"/>
          </a:xfrm>
          <a:prstGeom prst="rect">
            <a:avLst/>
          </a:prstGeom>
        </p:spPr>
      </p:pic>
      <p:sp>
        <p:nvSpPr>
          <p:cNvPr id="9" name="Title 1">
            <a:extLst>
              <a:ext uri="{FF2B5EF4-FFF2-40B4-BE49-F238E27FC236}">
                <a16:creationId xmlns:a16="http://schemas.microsoft.com/office/drawing/2014/main" id="{CC3D12F6-B86E-994B-AE9F-8B58C6FF5141}"/>
              </a:ext>
            </a:extLst>
          </p:cNvPr>
          <p:cNvSpPr txBox="1">
            <a:spLocks/>
          </p:cNvSpPr>
          <p:nvPr/>
        </p:nvSpPr>
        <p:spPr>
          <a:xfrm>
            <a:off x="754392" y="2789257"/>
            <a:ext cx="2707002"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Is this spam?</a:t>
            </a:r>
          </a:p>
        </p:txBody>
      </p:sp>
      <p:sp>
        <p:nvSpPr>
          <p:cNvPr id="10" name="Slide Number Placeholder 9">
            <a:extLst>
              <a:ext uri="{FF2B5EF4-FFF2-40B4-BE49-F238E27FC236}">
                <a16:creationId xmlns:a16="http://schemas.microsoft.com/office/drawing/2014/main" id="{F93A6EE5-7079-6746-BCF4-AFF71C9D4785}"/>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dirty="0"/>
          </a:p>
        </p:txBody>
      </p:sp>
    </p:spTree>
    <p:extLst>
      <p:ext uri="{BB962C8B-B14F-4D97-AF65-F5344CB8AC3E}">
        <p14:creationId xmlns:p14="http://schemas.microsoft.com/office/powerpoint/2010/main" val="3490130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Spam Detection</a:t>
            </a:r>
            <a:endParaRPr lang="en-US" dirty="0">
              <a:solidFill>
                <a:srgbClr val="C00000"/>
              </a:solidFill>
            </a:endParaRPr>
          </a:p>
        </p:txBody>
      </p:sp>
      <p:sp>
        <p:nvSpPr>
          <p:cNvPr id="6" name="Slide Number Placeholder 9">
            <a:extLst>
              <a:ext uri="{FF2B5EF4-FFF2-40B4-BE49-F238E27FC236}">
                <a16:creationId xmlns:a16="http://schemas.microsoft.com/office/drawing/2014/main" id="{82BC4460-A9EB-614D-969E-3D86E2CE7D2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06419"/>
            <a:ext cx="2839708" cy="1063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2789257"/>
            <a:ext cx="2707002"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Is this spam?</a:t>
            </a:r>
          </a:p>
        </p:txBody>
      </p:sp>
      <p:pic>
        <p:nvPicPr>
          <p:cNvPr id="9" name="Picture 8">
            <a:extLst>
              <a:ext uri="{FF2B5EF4-FFF2-40B4-BE49-F238E27FC236}">
                <a16:creationId xmlns:a16="http://schemas.microsoft.com/office/drawing/2014/main" id="{171A8384-4932-A447-A05F-CC11F66B7767}"/>
              </a:ext>
            </a:extLst>
          </p:cNvPr>
          <p:cNvPicPr>
            <a:picLocks noChangeAspect="1"/>
          </p:cNvPicPr>
          <p:nvPr/>
        </p:nvPicPr>
        <p:blipFill>
          <a:blip r:embed="rId3"/>
          <a:stretch>
            <a:fillRect/>
          </a:stretch>
        </p:blipFill>
        <p:spPr>
          <a:xfrm>
            <a:off x="4445000" y="227693"/>
            <a:ext cx="7205557" cy="6477083"/>
          </a:xfrm>
          <a:prstGeom prst="rect">
            <a:avLst/>
          </a:prstGeom>
        </p:spPr>
      </p:pic>
      <p:sp>
        <p:nvSpPr>
          <p:cNvPr id="13" name="Slide Number Placeholder 9">
            <a:extLst>
              <a:ext uri="{FF2B5EF4-FFF2-40B4-BE49-F238E27FC236}">
                <a16:creationId xmlns:a16="http://schemas.microsoft.com/office/drawing/2014/main" id="{ABA656E9-EF2C-5F4C-8540-1D0833CDF550}"/>
              </a:ext>
            </a:extLst>
          </p:cNvPr>
          <p:cNvSpPr txBox="1">
            <a:spLocks/>
          </p:cNvSpPr>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dirty="0"/>
          </a:p>
        </p:txBody>
      </p:sp>
    </p:spTree>
    <p:extLst>
      <p:ext uri="{BB962C8B-B14F-4D97-AF65-F5344CB8AC3E}">
        <p14:creationId xmlns:p14="http://schemas.microsoft.com/office/powerpoint/2010/main" val="1475159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500392" y="254000"/>
            <a:ext cx="8941419" cy="1162592"/>
          </a:xfrm>
        </p:spPr>
        <p:txBody>
          <a:bodyPr/>
          <a:lstStyle/>
          <a:p>
            <a:r>
              <a:rPr lang="en-US" b="1" dirty="0">
                <a:solidFill>
                  <a:srgbClr val="C00000"/>
                </a:solidFill>
              </a:rPr>
              <a:t>Authorship Identification</a:t>
            </a:r>
            <a:endParaRPr lang="en-US" dirty="0">
              <a:solidFill>
                <a:srgbClr val="C00000"/>
              </a:solidFill>
            </a:endParaRPr>
          </a:p>
        </p:txBody>
      </p:sp>
      <p:sp>
        <p:nvSpPr>
          <p:cNvPr id="6" name="Slide Number Placeholder 9">
            <a:extLst>
              <a:ext uri="{FF2B5EF4-FFF2-40B4-BE49-F238E27FC236}">
                <a16:creationId xmlns:a16="http://schemas.microsoft.com/office/drawing/2014/main" id="{82BC4460-A9EB-614D-969E-3D86E2CE7D2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500392" y="688736"/>
            <a:ext cx="3972486" cy="1063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683322" y="2785278"/>
            <a:ext cx="3718486" cy="12874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Did Plato really write this?</a:t>
            </a:r>
          </a:p>
        </p:txBody>
      </p:sp>
      <p:pic>
        <p:nvPicPr>
          <p:cNvPr id="4" name="Picture 3">
            <a:extLst>
              <a:ext uri="{FF2B5EF4-FFF2-40B4-BE49-F238E27FC236}">
                <a16:creationId xmlns:a16="http://schemas.microsoft.com/office/drawing/2014/main" id="{D85AC627-1109-634E-9DD7-946A23A95927}"/>
              </a:ext>
            </a:extLst>
          </p:cNvPr>
          <p:cNvPicPr>
            <a:picLocks noChangeAspect="1"/>
          </p:cNvPicPr>
          <p:nvPr/>
        </p:nvPicPr>
        <p:blipFill>
          <a:blip r:embed="rId3"/>
          <a:stretch>
            <a:fillRect/>
          </a:stretch>
        </p:blipFill>
        <p:spPr>
          <a:xfrm>
            <a:off x="4726878" y="192435"/>
            <a:ext cx="6781800" cy="6388100"/>
          </a:xfrm>
          <a:prstGeom prst="rect">
            <a:avLst/>
          </a:prstGeom>
        </p:spPr>
      </p:pic>
      <p:sp>
        <p:nvSpPr>
          <p:cNvPr id="8" name="Slide Number Placeholder 9">
            <a:extLst>
              <a:ext uri="{FF2B5EF4-FFF2-40B4-BE49-F238E27FC236}">
                <a16:creationId xmlns:a16="http://schemas.microsoft.com/office/drawing/2014/main" id="{902095EE-508C-A245-B899-A7DFFE1598DE}"/>
              </a:ext>
            </a:extLst>
          </p:cNvPr>
          <p:cNvSpPr txBox="1">
            <a:spLocks/>
          </p:cNvSpPr>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dirty="0"/>
          </a:p>
        </p:txBody>
      </p:sp>
    </p:spTree>
    <p:extLst>
      <p:ext uri="{BB962C8B-B14F-4D97-AF65-F5344CB8AC3E}">
        <p14:creationId xmlns:p14="http://schemas.microsoft.com/office/powerpoint/2010/main" val="3047083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F4BACDA-64EF-5C4A-83BC-4A68B0228296}"/>
              </a:ext>
            </a:extLst>
          </p:cNvPr>
          <p:cNvSpPr txBox="1">
            <a:spLocks/>
          </p:cNvSpPr>
          <p:nvPr/>
        </p:nvSpPr>
        <p:spPr>
          <a:xfrm>
            <a:off x="6686186" y="800777"/>
            <a:ext cx="4702871" cy="7502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dirty="0">
                <a:latin typeface="Avenir Light" panose="020B0402020203020204" pitchFamily="34" charset="77"/>
              </a:rPr>
              <a:t>What’s the subject of this article?</a:t>
            </a:r>
          </a:p>
        </p:txBody>
      </p:sp>
      <p:sp>
        <p:nvSpPr>
          <p:cNvPr id="15" name="Rectangle 14">
            <a:extLst>
              <a:ext uri="{FF2B5EF4-FFF2-40B4-BE49-F238E27FC236}">
                <a16:creationId xmlns:a16="http://schemas.microsoft.com/office/drawing/2014/main" id="{48174B80-EC80-2743-882C-9A67B8D24BED}"/>
              </a:ext>
            </a:extLst>
          </p:cNvPr>
          <p:cNvSpPr/>
          <p:nvPr/>
        </p:nvSpPr>
        <p:spPr>
          <a:xfrm>
            <a:off x="165099" y="6413726"/>
            <a:ext cx="7192803" cy="276999"/>
          </a:xfrm>
          <a:prstGeom prst="rect">
            <a:avLst/>
          </a:prstGeom>
        </p:spPr>
        <p:txBody>
          <a:bodyPr wrap="none">
            <a:spAutoFit/>
          </a:bodyPr>
          <a:lstStyle/>
          <a:p>
            <a:r>
              <a:rPr lang="en-US" sz="1200" dirty="0">
                <a:solidFill>
                  <a:srgbClr val="FF0000"/>
                </a:solidFill>
                <a:latin typeface="Arial" panose="020B0604020202020204" pitchFamily="34" charset="0"/>
              </a:rPr>
              <a:t>Slide inspired by or adapted from Dan </a:t>
            </a:r>
            <a:r>
              <a:rPr lang="en-US" sz="1200" dirty="0" err="1">
                <a:solidFill>
                  <a:srgbClr val="FF0000"/>
                </a:solidFill>
                <a:latin typeface="Arial" panose="020B0604020202020204" pitchFamily="34" charset="0"/>
              </a:rPr>
              <a:t>Jurafsky</a:t>
            </a:r>
            <a:r>
              <a:rPr lang="en-US" sz="1200" dirty="0">
                <a:solidFill>
                  <a:srgbClr val="FF0000"/>
                </a:solidFill>
                <a:latin typeface="Arial" panose="020B0604020202020204" pitchFamily="34" charset="0"/>
              </a:rPr>
              <a:t>. https://</a:t>
            </a:r>
            <a:r>
              <a:rPr lang="en-US" sz="1200" dirty="0" err="1">
                <a:solidFill>
                  <a:srgbClr val="FF0000"/>
                </a:solidFill>
                <a:latin typeface="Arial" panose="020B0604020202020204" pitchFamily="34" charset="0"/>
              </a:rPr>
              <a:t>web.stanford.edu</a:t>
            </a:r>
            <a:r>
              <a:rPr lang="en-US" sz="1200" dirty="0">
                <a:solidFill>
                  <a:srgbClr val="FF0000"/>
                </a:solidFill>
                <a:latin typeface="Arial" panose="020B0604020202020204" pitchFamily="34" charset="0"/>
              </a:rPr>
              <a:t>/~</a:t>
            </a:r>
            <a:r>
              <a:rPr lang="en-US" sz="1200" dirty="0" err="1">
                <a:solidFill>
                  <a:srgbClr val="FF0000"/>
                </a:solidFill>
                <a:latin typeface="Arial" panose="020B0604020202020204" pitchFamily="34" charset="0"/>
              </a:rPr>
              <a:t>jurafsky</a:t>
            </a:r>
            <a:r>
              <a:rPr lang="en-US" sz="1200" dirty="0">
                <a:solidFill>
                  <a:srgbClr val="FF0000"/>
                </a:solidFill>
                <a:latin typeface="Arial" panose="020B0604020202020204" pitchFamily="34" charset="0"/>
              </a:rPr>
              <a:t>/slp3/slides/7_NB.pdf</a:t>
            </a:r>
            <a:endParaRPr lang="en-US" sz="1200" dirty="0">
              <a:solidFill>
                <a:srgbClr val="FF0000"/>
              </a:solidFill>
            </a:endParaRPr>
          </a:p>
        </p:txBody>
      </p:sp>
      <p:pic>
        <p:nvPicPr>
          <p:cNvPr id="16" name="Picture 15">
            <a:extLst>
              <a:ext uri="{FF2B5EF4-FFF2-40B4-BE49-F238E27FC236}">
                <a16:creationId xmlns:a16="http://schemas.microsoft.com/office/drawing/2014/main" id="{EE3650EA-D97E-4D4A-96B6-9D8E842D9D08}"/>
              </a:ext>
            </a:extLst>
          </p:cNvPr>
          <p:cNvPicPr>
            <a:picLocks noChangeAspect="1"/>
          </p:cNvPicPr>
          <p:nvPr/>
        </p:nvPicPr>
        <p:blipFill>
          <a:blip r:embed="rId3"/>
          <a:stretch>
            <a:fillRect/>
          </a:stretch>
        </p:blipFill>
        <p:spPr>
          <a:xfrm>
            <a:off x="523545" y="393066"/>
            <a:ext cx="5198171" cy="5872116"/>
          </a:xfrm>
          <a:prstGeom prst="rect">
            <a:avLst/>
          </a:prstGeom>
          <a:ln w="47625">
            <a:solidFill>
              <a:schemeClr val="tx1">
                <a:lumMod val="75000"/>
                <a:lumOff val="25000"/>
              </a:schemeClr>
            </a:solidFill>
          </a:ln>
        </p:spPr>
      </p:pic>
      <p:sp>
        <p:nvSpPr>
          <p:cNvPr id="19" name="Content Placeholder 2">
            <a:extLst>
              <a:ext uri="{FF2B5EF4-FFF2-40B4-BE49-F238E27FC236}">
                <a16:creationId xmlns:a16="http://schemas.microsoft.com/office/drawing/2014/main" id="{052A1668-E26C-B54A-BCE8-540D6C3B6D5E}"/>
              </a:ext>
            </a:extLst>
          </p:cNvPr>
          <p:cNvSpPr txBox="1">
            <a:spLocks/>
          </p:cNvSpPr>
          <p:nvPr/>
        </p:nvSpPr>
        <p:spPr>
          <a:xfrm>
            <a:off x="6887964" y="1661100"/>
            <a:ext cx="4299314" cy="4565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000" b="1" dirty="0" err="1">
                <a:latin typeface="Avenir Light" panose="020B0402020203020204" pitchFamily="34" charset="77"/>
              </a:rPr>
              <a:t>MeSH</a:t>
            </a:r>
            <a:r>
              <a:rPr lang="en-US" sz="2000" b="1" dirty="0">
                <a:latin typeface="Avenir Light" panose="020B0402020203020204" pitchFamily="34" charset="77"/>
              </a:rPr>
              <a:t> Subject Category Hierarchy</a:t>
            </a:r>
          </a:p>
          <a:p>
            <a:pPr>
              <a:lnSpc>
                <a:spcPct val="100000"/>
              </a:lnSpc>
              <a:spcBef>
                <a:spcPts val="1500"/>
              </a:spcBef>
            </a:pPr>
            <a:r>
              <a:rPr lang="en-US" sz="2000" b="1" dirty="0" err="1">
                <a:solidFill>
                  <a:schemeClr val="accent1">
                    <a:lumMod val="75000"/>
                  </a:schemeClr>
                </a:solidFill>
                <a:latin typeface="Avenir Light" panose="020B0402020203020204" pitchFamily="34" charset="77"/>
              </a:rPr>
              <a:t>Antogonists</a:t>
            </a:r>
            <a:r>
              <a:rPr lang="en-US" sz="2000" b="1" dirty="0">
                <a:solidFill>
                  <a:schemeClr val="accent1">
                    <a:lumMod val="75000"/>
                  </a:schemeClr>
                </a:solidFill>
                <a:latin typeface="Avenir Light" panose="020B0402020203020204" pitchFamily="34" charset="77"/>
              </a:rPr>
              <a:t> and Inhibitors</a:t>
            </a:r>
          </a:p>
          <a:p>
            <a:pPr>
              <a:lnSpc>
                <a:spcPct val="100000"/>
              </a:lnSpc>
              <a:spcBef>
                <a:spcPts val="1500"/>
              </a:spcBef>
            </a:pPr>
            <a:r>
              <a:rPr lang="en-US" sz="2000" b="1" dirty="0">
                <a:solidFill>
                  <a:schemeClr val="accent1">
                    <a:lumMod val="75000"/>
                  </a:schemeClr>
                </a:solidFill>
                <a:latin typeface="Avenir Light" panose="020B0402020203020204" pitchFamily="34" charset="77"/>
              </a:rPr>
              <a:t>Blood Supply</a:t>
            </a:r>
          </a:p>
          <a:p>
            <a:pPr>
              <a:lnSpc>
                <a:spcPct val="100000"/>
              </a:lnSpc>
              <a:spcBef>
                <a:spcPts val="1500"/>
              </a:spcBef>
            </a:pPr>
            <a:r>
              <a:rPr lang="en-US" sz="2000" b="1" dirty="0">
                <a:solidFill>
                  <a:schemeClr val="accent1">
                    <a:lumMod val="75000"/>
                  </a:schemeClr>
                </a:solidFill>
                <a:latin typeface="Avenir Light" panose="020B0402020203020204" pitchFamily="34" charset="77"/>
              </a:rPr>
              <a:t>Chemistry</a:t>
            </a:r>
          </a:p>
          <a:p>
            <a:pPr>
              <a:lnSpc>
                <a:spcPct val="100000"/>
              </a:lnSpc>
              <a:spcBef>
                <a:spcPts val="1500"/>
              </a:spcBef>
            </a:pPr>
            <a:r>
              <a:rPr lang="en-US" sz="2000" b="1" dirty="0">
                <a:solidFill>
                  <a:schemeClr val="accent1">
                    <a:lumMod val="75000"/>
                  </a:schemeClr>
                </a:solidFill>
                <a:latin typeface="Avenir Light" panose="020B0402020203020204" pitchFamily="34" charset="77"/>
              </a:rPr>
              <a:t>Drug Therapy</a:t>
            </a:r>
          </a:p>
          <a:p>
            <a:pPr>
              <a:lnSpc>
                <a:spcPct val="100000"/>
              </a:lnSpc>
              <a:spcBef>
                <a:spcPts val="1500"/>
              </a:spcBef>
            </a:pPr>
            <a:r>
              <a:rPr lang="en-US" sz="2000" b="1" dirty="0">
                <a:solidFill>
                  <a:schemeClr val="accent1">
                    <a:lumMod val="75000"/>
                  </a:schemeClr>
                </a:solidFill>
                <a:latin typeface="Avenir Light" panose="020B0402020203020204" pitchFamily="34" charset="77"/>
              </a:rPr>
              <a:t>Embryology</a:t>
            </a:r>
          </a:p>
          <a:p>
            <a:pPr>
              <a:lnSpc>
                <a:spcPct val="100000"/>
              </a:lnSpc>
              <a:spcBef>
                <a:spcPts val="1500"/>
              </a:spcBef>
            </a:pPr>
            <a:r>
              <a:rPr lang="en-US" sz="2000" b="1" dirty="0">
                <a:solidFill>
                  <a:schemeClr val="accent1">
                    <a:lumMod val="75000"/>
                  </a:schemeClr>
                </a:solidFill>
                <a:latin typeface="Avenir Light" panose="020B0402020203020204" pitchFamily="34" charset="77"/>
              </a:rPr>
              <a:t>Epidemiology</a:t>
            </a:r>
          </a:p>
          <a:p>
            <a:pPr>
              <a:lnSpc>
                <a:spcPct val="100000"/>
              </a:lnSpc>
              <a:spcBef>
                <a:spcPts val="1500"/>
              </a:spcBef>
            </a:pPr>
            <a:r>
              <a:rPr lang="en-US" sz="2000" b="1" dirty="0">
                <a:solidFill>
                  <a:schemeClr val="accent1">
                    <a:lumMod val="75000"/>
                  </a:schemeClr>
                </a:solidFill>
                <a:latin typeface="Avenir Light" panose="020B0402020203020204" pitchFamily="34" charset="77"/>
              </a:rPr>
              <a:t>…</a:t>
            </a:r>
          </a:p>
        </p:txBody>
      </p:sp>
      <p:sp>
        <p:nvSpPr>
          <p:cNvPr id="22" name="Slide Number Placeholder 9">
            <a:extLst>
              <a:ext uri="{FF2B5EF4-FFF2-40B4-BE49-F238E27FC236}">
                <a16:creationId xmlns:a16="http://schemas.microsoft.com/office/drawing/2014/main" id="{9113304A-BEEA-8D41-8E35-495509B2B086}"/>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dirty="0"/>
          </a:p>
        </p:txBody>
      </p:sp>
    </p:spTree>
    <p:extLst>
      <p:ext uri="{BB962C8B-B14F-4D97-AF65-F5344CB8AC3E}">
        <p14:creationId xmlns:p14="http://schemas.microsoft.com/office/powerpoint/2010/main" val="274069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483888" y="276916"/>
            <a:ext cx="8941419" cy="1162592"/>
          </a:xfrm>
        </p:spPr>
        <p:txBody>
          <a:bodyPr/>
          <a:lstStyle/>
          <a:p>
            <a:r>
              <a:rPr lang="en-US" b="1" dirty="0">
                <a:solidFill>
                  <a:srgbClr val="C00000"/>
                </a:solidFill>
              </a:rPr>
              <a:t>Yelp Sentiments</a:t>
            </a:r>
            <a:endParaRPr lang="en-US" dirty="0">
              <a:solidFill>
                <a:srgbClr val="C00000"/>
              </a:solidFill>
            </a:endParaRPr>
          </a:p>
        </p:txBody>
      </p:sp>
      <p:sp>
        <p:nvSpPr>
          <p:cNvPr id="6" name="Slide Number Placeholder 9">
            <a:extLst>
              <a:ext uri="{FF2B5EF4-FFF2-40B4-BE49-F238E27FC236}">
                <a16:creationId xmlns:a16="http://schemas.microsoft.com/office/drawing/2014/main" id="{82BC4460-A9EB-614D-969E-3D86E2CE7D2B}"/>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64</a:t>
            </a:fld>
            <a:endParaRPr lang="en-US" dirty="0"/>
          </a:p>
        </p:txBody>
      </p:sp>
      <p:sp>
        <p:nvSpPr>
          <p:cNvPr id="7" name="Rectangle 6">
            <a:extLst>
              <a:ext uri="{FF2B5EF4-FFF2-40B4-BE49-F238E27FC236}">
                <a16:creationId xmlns:a16="http://schemas.microsoft.com/office/drawing/2014/main" id="{94567F9D-8E37-2F41-B147-50FEAE92DA1F}"/>
              </a:ext>
            </a:extLst>
          </p:cNvPr>
          <p:cNvSpPr/>
          <p:nvPr/>
        </p:nvSpPr>
        <p:spPr>
          <a:xfrm flipV="1">
            <a:off x="513092" y="752236"/>
            <a:ext cx="2623808" cy="9866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Content Placeholder 2">
            <a:extLst>
              <a:ext uri="{FF2B5EF4-FFF2-40B4-BE49-F238E27FC236}">
                <a16:creationId xmlns:a16="http://schemas.microsoft.com/office/drawing/2014/main" id="{1F4BACDA-64EF-5C4A-83BC-4A68B0228296}"/>
              </a:ext>
            </a:extLst>
          </p:cNvPr>
          <p:cNvSpPr txBox="1">
            <a:spLocks/>
          </p:cNvSpPr>
          <p:nvPr/>
        </p:nvSpPr>
        <p:spPr>
          <a:xfrm>
            <a:off x="1393129" y="1680032"/>
            <a:ext cx="9897172" cy="30157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500"/>
              </a:spcBef>
            </a:pPr>
            <a:r>
              <a:rPr lang="en-US" sz="2400" dirty="0">
                <a:latin typeface="Avenir Light" panose="020B0402020203020204" pitchFamily="34" charset="77"/>
              </a:rPr>
              <a:t>Really slow wait. Took forever to get food.</a:t>
            </a:r>
          </a:p>
          <a:p>
            <a:pPr>
              <a:lnSpc>
                <a:spcPct val="150000"/>
              </a:lnSpc>
              <a:spcBef>
                <a:spcPts val="1500"/>
              </a:spcBef>
            </a:pPr>
            <a:r>
              <a:rPr lang="en-US" sz="2400" dirty="0">
                <a:latin typeface="Avenir Light" panose="020B0402020203020204" pitchFamily="34" charset="77"/>
              </a:rPr>
              <a:t>Freshest ingredients ever. New favorite restaurant. Will be back!</a:t>
            </a:r>
          </a:p>
          <a:p>
            <a:pPr>
              <a:lnSpc>
                <a:spcPct val="150000"/>
              </a:lnSpc>
              <a:spcBef>
                <a:spcPts val="1500"/>
              </a:spcBef>
            </a:pPr>
            <a:r>
              <a:rPr lang="en-US" sz="2400" dirty="0">
                <a:latin typeface="Avenir Light" panose="020B0402020203020204" pitchFamily="34" charset="77"/>
              </a:rPr>
              <a:t>Found a hair in the food. Horrible.</a:t>
            </a:r>
          </a:p>
          <a:p>
            <a:pPr>
              <a:lnSpc>
                <a:spcPct val="150000"/>
              </a:lnSpc>
              <a:spcBef>
                <a:spcPts val="1500"/>
              </a:spcBef>
            </a:pPr>
            <a:r>
              <a:rPr lang="en-US" sz="2400" dirty="0">
                <a:latin typeface="Avenir Light" panose="020B0402020203020204" pitchFamily="34" charset="77"/>
              </a:rPr>
              <a:t>Waited 6 months to get a reservation at this place. Totally worth it.</a:t>
            </a:r>
          </a:p>
        </p:txBody>
      </p:sp>
      <p:pic>
        <p:nvPicPr>
          <p:cNvPr id="11" name="Picture 10">
            <a:extLst>
              <a:ext uri="{FF2B5EF4-FFF2-40B4-BE49-F238E27FC236}">
                <a16:creationId xmlns:a16="http://schemas.microsoft.com/office/drawing/2014/main" id="{3FCDBED5-74CF-8F48-B9DD-AE720D16EC5E}"/>
              </a:ext>
            </a:extLst>
          </p:cNvPr>
          <p:cNvPicPr>
            <a:picLocks noChangeAspect="1"/>
          </p:cNvPicPr>
          <p:nvPr/>
        </p:nvPicPr>
        <p:blipFill>
          <a:blip r:embed="rId3"/>
          <a:stretch>
            <a:fillRect/>
          </a:stretch>
        </p:blipFill>
        <p:spPr>
          <a:xfrm>
            <a:off x="629165" y="3970676"/>
            <a:ext cx="599553" cy="586462"/>
          </a:xfrm>
          <a:prstGeom prst="rect">
            <a:avLst/>
          </a:prstGeom>
        </p:spPr>
      </p:pic>
      <p:pic>
        <p:nvPicPr>
          <p:cNvPr id="13" name="Picture 12">
            <a:extLst>
              <a:ext uri="{FF2B5EF4-FFF2-40B4-BE49-F238E27FC236}">
                <a16:creationId xmlns:a16="http://schemas.microsoft.com/office/drawing/2014/main" id="{351148F7-444B-8D4C-AAC8-26690249FDE1}"/>
              </a:ext>
            </a:extLst>
          </p:cNvPr>
          <p:cNvPicPr>
            <a:picLocks noChangeAspect="1"/>
          </p:cNvPicPr>
          <p:nvPr/>
        </p:nvPicPr>
        <p:blipFill>
          <a:blip r:embed="rId3"/>
          <a:stretch>
            <a:fillRect/>
          </a:stretch>
        </p:blipFill>
        <p:spPr>
          <a:xfrm>
            <a:off x="601920" y="2494540"/>
            <a:ext cx="599553" cy="586462"/>
          </a:xfrm>
          <a:prstGeom prst="rect">
            <a:avLst/>
          </a:prstGeom>
        </p:spPr>
      </p:pic>
      <p:pic>
        <p:nvPicPr>
          <p:cNvPr id="8" name="Picture 7">
            <a:extLst>
              <a:ext uri="{FF2B5EF4-FFF2-40B4-BE49-F238E27FC236}">
                <a16:creationId xmlns:a16="http://schemas.microsoft.com/office/drawing/2014/main" id="{B4E79BA3-AEA8-DC40-8B9E-D30FAA8FFE03}"/>
              </a:ext>
            </a:extLst>
          </p:cNvPr>
          <p:cNvPicPr>
            <a:picLocks noChangeAspect="1"/>
          </p:cNvPicPr>
          <p:nvPr/>
        </p:nvPicPr>
        <p:blipFill>
          <a:blip r:embed="rId4"/>
          <a:stretch>
            <a:fillRect/>
          </a:stretch>
        </p:blipFill>
        <p:spPr>
          <a:xfrm>
            <a:off x="629168" y="1767056"/>
            <a:ext cx="545056" cy="565150"/>
          </a:xfrm>
          <a:prstGeom prst="rect">
            <a:avLst/>
          </a:prstGeom>
        </p:spPr>
      </p:pic>
      <p:pic>
        <p:nvPicPr>
          <p:cNvPr id="14" name="Picture 13">
            <a:extLst>
              <a:ext uri="{FF2B5EF4-FFF2-40B4-BE49-F238E27FC236}">
                <a16:creationId xmlns:a16="http://schemas.microsoft.com/office/drawing/2014/main" id="{70838749-4767-D14E-A1A7-F15814210B44}"/>
              </a:ext>
            </a:extLst>
          </p:cNvPr>
          <p:cNvPicPr>
            <a:picLocks noChangeAspect="1"/>
          </p:cNvPicPr>
          <p:nvPr/>
        </p:nvPicPr>
        <p:blipFill>
          <a:blip r:embed="rId4"/>
          <a:stretch>
            <a:fillRect/>
          </a:stretch>
        </p:blipFill>
        <p:spPr>
          <a:xfrm>
            <a:off x="643713" y="3243264"/>
            <a:ext cx="545056" cy="565150"/>
          </a:xfrm>
          <a:prstGeom prst="rect">
            <a:avLst/>
          </a:prstGeom>
        </p:spPr>
      </p:pic>
    </p:spTree>
    <p:extLst>
      <p:ext uri="{BB962C8B-B14F-4D97-AF65-F5344CB8AC3E}">
        <p14:creationId xmlns:p14="http://schemas.microsoft.com/office/powerpoint/2010/main" val="2604769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Text Classification (supervised ML)</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8"/>
            <a:ext cx="5443208" cy="93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1399478" y="3056439"/>
            <a:ext cx="9647044" cy="20305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b="1" dirty="0"/>
              <a:t>Simple idea: </a:t>
            </a:r>
            <a:r>
              <a:rPr lang="en-US" sz="2400" dirty="0"/>
              <a:t>let’s represent each document as a </a:t>
            </a:r>
            <a:r>
              <a:rPr lang="en-US" sz="2400" u="sng" dirty="0"/>
              <a:t>feature vector</a:t>
            </a:r>
            <a:r>
              <a:rPr lang="en-US" sz="2400" dirty="0"/>
              <a:t>, which can serve as the input to any of your favorite supervised ML models</a:t>
            </a: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F572724A-CC25-A449-94C4-FE8BBEBF74E3}"/>
                  </a:ext>
                </a:extLst>
              </p:cNvPr>
              <p:cNvSpPr txBox="1">
                <a:spLocks/>
              </p:cNvSpPr>
              <p:nvPr/>
            </p:nvSpPr>
            <p:spPr>
              <a:xfrm>
                <a:off x="3246377" y="1534255"/>
                <a:ext cx="6212202" cy="12173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b="1" dirty="0">
                    <a:latin typeface="Avenir Light" panose="020B0402020203020204" pitchFamily="34" charset="77"/>
                  </a:rPr>
                  <a:t>Training Data: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1</m:t>
                        </m:r>
                      </m:sub>
                    </m:sSub>
                    <m:r>
                      <a:rPr lang="en-US" sz="2400" b="0" i="1" dirty="0" smtClean="0">
                        <a:solidFill>
                          <a:srgbClr val="C00000"/>
                        </a:solidFill>
                        <a:latin typeface="Cambria Math" panose="02040503050406030204" pitchFamily="18" charset="0"/>
                      </a:rPr>
                      <m:t>,</m:t>
                    </m:r>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𝑐</m:t>
                        </m:r>
                      </m:e>
                      <m:sub>
                        <m:r>
                          <a:rPr lang="en-US" sz="2400" b="0" i="1" dirty="0" smtClean="0">
                            <a:solidFill>
                              <a:srgbClr val="C0000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𝑐</m:t>
                        </m:r>
                      </m:e>
                      <m:sub>
                        <m:r>
                          <a:rPr lang="en-US" sz="2400" b="0" i="1" dirty="0" smtClean="0">
                            <a:solidFill>
                              <a:srgbClr val="C00000"/>
                            </a:solidFill>
                            <a:latin typeface="Cambria Math" panose="02040503050406030204" pitchFamily="18" charset="0"/>
                          </a:rPr>
                          <m:t>2</m:t>
                        </m:r>
                      </m:sub>
                    </m:sSub>
                  </m:oMath>
                </a14:m>
                <a:r>
                  <a:rPr lang="en-US" sz="2400" dirty="0">
                    <a:latin typeface="Avenir Light" panose="020B0402020203020204" pitchFamily="34" charset="77"/>
                  </a:rPr>
                  <a:t>,…,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𝑀</m:t>
                        </m:r>
                      </m:sub>
                    </m:sSub>
                    <m:r>
                      <a:rPr lang="en-US" sz="2400" i="1" dirty="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𝑐</m:t>
                        </m:r>
                      </m:e>
                      <m:sub>
                        <m:r>
                          <a:rPr lang="en-US" sz="2400" b="0" i="1" dirty="0" smtClean="0">
                            <a:solidFill>
                              <a:srgbClr val="C00000"/>
                            </a:solidFill>
                            <a:latin typeface="Cambria Math" panose="02040503050406030204" pitchFamily="18" charset="0"/>
                          </a:rPr>
                          <m:t>𝑀</m:t>
                        </m:r>
                      </m:sub>
                    </m:sSub>
                  </m:oMath>
                </a14:m>
                <a:r>
                  <a:rPr lang="en-US" sz="2400" dirty="0">
                    <a:latin typeface="Avenir Light" panose="020B0402020203020204" pitchFamily="34" charset="77"/>
                  </a:rPr>
                  <a:t>)</a:t>
                </a:r>
                <a:endParaRPr lang="en-US" sz="2400" b="0" dirty="0">
                  <a:latin typeface="Avenir Light" panose="020B0402020203020204" pitchFamily="34" charset="77"/>
                  <a:ea typeface="Cambria Math" panose="02040503050406030204" pitchFamily="18" charset="0"/>
                </a:endParaRPr>
              </a:p>
              <a:p>
                <a:pPr algn="ctr">
                  <a:lnSpc>
                    <a:spcPct val="150000"/>
                  </a:lnSpc>
                  <a:spcBef>
                    <a:spcPts val="1500"/>
                  </a:spcBef>
                </a:pPr>
                <a:endParaRPr lang="en-US" sz="2400" dirty="0">
                  <a:latin typeface="Avenir Light" panose="020B0402020203020204" pitchFamily="34" charset="77"/>
                </a:endParaRPr>
              </a:p>
            </p:txBody>
          </p:sp>
        </mc:Choice>
        <mc:Fallback>
          <p:sp>
            <p:nvSpPr>
              <p:cNvPr id="9" name="Content Placeholder 2">
                <a:extLst>
                  <a:ext uri="{FF2B5EF4-FFF2-40B4-BE49-F238E27FC236}">
                    <a16:creationId xmlns:a16="http://schemas.microsoft.com/office/drawing/2014/main" id="{F572724A-CC25-A449-94C4-FE8BBEBF74E3}"/>
                  </a:ext>
                </a:extLst>
              </p:cNvPr>
              <p:cNvSpPr txBox="1">
                <a:spLocks noRot="1" noChangeAspect="1" noMove="1" noResize="1" noEditPoints="1" noAdjustHandles="1" noChangeArrowheads="1" noChangeShapeType="1" noTextEdit="1"/>
              </p:cNvSpPr>
              <p:nvPr/>
            </p:nvSpPr>
            <p:spPr>
              <a:xfrm>
                <a:off x="3246377" y="1534255"/>
                <a:ext cx="6212202" cy="1217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9605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1440057"/>
            <a:ext cx="9544118" cy="13185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Let’s say our dataset’s entire </a:t>
            </a:r>
            <a:r>
              <a:rPr lang="en-US" sz="2400" i="1" dirty="0"/>
              <a:t>vocabulary</a:t>
            </a:r>
            <a:r>
              <a:rPr lang="en-US" sz="2400" dirty="0"/>
              <a:t> is just 10 words.</a:t>
            </a:r>
            <a:br>
              <a:rPr lang="en-US" sz="2400" dirty="0"/>
            </a:br>
            <a:r>
              <a:rPr lang="en-US" sz="2400" dirty="0"/>
              <a:t>Each unique word can have its own dimension (feature index).</a:t>
            </a:r>
          </a:p>
        </p:txBody>
      </p:sp>
      <p:sp>
        <p:nvSpPr>
          <p:cNvPr id="3" name="Rectangle 2">
            <a:extLst>
              <a:ext uri="{FF2B5EF4-FFF2-40B4-BE49-F238E27FC236}">
                <a16:creationId xmlns:a16="http://schemas.microsoft.com/office/drawing/2014/main" id="{4AD736AA-9D27-194F-9220-7AA6341024B1}"/>
              </a:ext>
            </a:extLst>
          </p:cNvPr>
          <p:cNvSpPr/>
          <p:nvPr/>
        </p:nvSpPr>
        <p:spPr>
          <a:xfrm>
            <a:off x="2396496" y="3044279"/>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0  0  0  0  0  0  0  0  0  0 </a:t>
            </a:r>
            <a:r>
              <a:rPr lang="en-US" sz="4400" b="1" spc="300" dirty="0">
                <a:latin typeface="Avenir Light" panose="020B0402020203020204" pitchFamily="34" charset="77"/>
              </a:rPr>
              <a:t>] </a:t>
            </a:r>
            <a:endParaRPr lang="en-US" sz="4400" spc="300" dirty="0"/>
          </a:p>
        </p:txBody>
      </p:sp>
      <p:sp>
        <p:nvSpPr>
          <p:cNvPr id="14" name="Rectangle 13">
            <a:extLst>
              <a:ext uri="{FF2B5EF4-FFF2-40B4-BE49-F238E27FC236}">
                <a16:creationId xmlns:a16="http://schemas.microsoft.com/office/drawing/2014/main" id="{41E8A940-7A55-2845-926B-F95450C20BB8}"/>
              </a:ext>
            </a:extLst>
          </p:cNvPr>
          <p:cNvSpPr/>
          <p:nvPr/>
        </p:nvSpPr>
        <p:spPr>
          <a:xfrm rot="16200000">
            <a:off x="5293889" y="1932168"/>
            <a:ext cx="1604223" cy="5437386"/>
          </a:xfrm>
          <a:prstGeom prst="rect">
            <a:avLst/>
          </a:prstGeom>
        </p:spPr>
        <p:txBody>
          <a:bodyPr wrap="square">
            <a:spAutoFit/>
          </a:bodyPr>
          <a:lstStyle/>
          <a:p>
            <a:pPr algn="r">
              <a:spcBef>
                <a:spcPts val="1000"/>
              </a:spcBef>
            </a:pPr>
            <a:r>
              <a:rPr lang="en-US" sz="2400" dirty="0">
                <a:solidFill>
                  <a:srgbClr val="C00000"/>
                </a:solidFill>
              </a:rPr>
              <a:t>dog</a:t>
            </a:r>
          </a:p>
          <a:p>
            <a:pPr algn="r">
              <a:spcBef>
                <a:spcPts val="1000"/>
              </a:spcBef>
            </a:pPr>
            <a:r>
              <a:rPr lang="en-US" sz="2400" dirty="0">
                <a:solidFill>
                  <a:srgbClr val="C00000"/>
                </a:solidFill>
              </a:rPr>
              <a:t>the</a:t>
            </a:r>
          </a:p>
          <a:p>
            <a:pPr algn="r">
              <a:spcBef>
                <a:spcPts val="1000"/>
              </a:spcBef>
            </a:pPr>
            <a:r>
              <a:rPr lang="en-US" sz="2400" dirty="0">
                <a:solidFill>
                  <a:srgbClr val="C00000"/>
                </a:solidFill>
              </a:rPr>
              <a:t>quick</a:t>
            </a:r>
          </a:p>
          <a:p>
            <a:pPr algn="r">
              <a:spcBef>
                <a:spcPts val="1000"/>
              </a:spcBef>
            </a:pPr>
            <a:r>
              <a:rPr lang="en-US" sz="2400" dirty="0">
                <a:solidFill>
                  <a:srgbClr val="C00000"/>
                </a:solidFill>
              </a:rPr>
              <a:t>went</a:t>
            </a:r>
          </a:p>
          <a:p>
            <a:pPr algn="r">
              <a:spcBef>
                <a:spcPts val="1000"/>
              </a:spcBef>
            </a:pPr>
            <a:r>
              <a:rPr lang="en-US" sz="2400" dirty="0">
                <a:solidFill>
                  <a:srgbClr val="C00000"/>
                </a:solidFill>
              </a:rPr>
              <a:t>brown</a:t>
            </a:r>
          </a:p>
          <a:p>
            <a:pPr algn="r">
              <a:spcBef>
                <a:spcPts val="1000"/>
              </a:spcBef>
            </a:pPr>
            <a:r>
              <a:rPr lang="en-US" sz="2400" dirty="0">
                <a:solidFill>
                  <a:srgbClr val="C00000"/>
                </a:solidFill>
              </a:rPr>
              <a:t>a</a:t>
            </a:r>
          </a:p>
          <a:p>
            <a:pPr algn="r">
              <a:spcBef>
                <a:spcPts val="1000"/>
              </a:spcBef>
            </a:pPr>
            <a:r>
              <a:rPr lang="en-US" sz="2400" dirty="0">
                <a:solidFill>
                  <a:srgbClr val="C00000"/>
                </a:solidFill>
              </a:rPr>
              <a:t>jumped</a:t>
            </a:r>
          </a:p>
          <a:p>
            <a:pPr algn="r">
              <a:spcBef>
                <a:spcPts val="1000"/>
              </a:spcBef>
            </a:pPr>
            <a:r>
              <a:rPr lang="en-US" sz="2400" dirty="0">
                <a:solidFill>
                  <a:srgbClr val="C00000"/>
                </a:solidFill>
              </a:rPr>
              <a:t>fast</a:t>
            </a:r>
          </a:p>
          <a:p>
            <a:pPr algn="r">
              <a:spcBef>
                <a:spcPts val="1000"/>
              </a:spcBef>
            </a:pPr>
            <a:r>
              <a:rPr lang="en-US" sz="2400" dirty="0">
                <a:solidFill>
                  <a:srgbClr val="C00000"/>
                </a:solidFill>
              </a:rPr>
              <a:t>over</a:t>
            </a:r>
          </a:p>
          <a:p>
            <a:pPr algn="r">
              <a:spcBef>
                <a:spcPts val="1000"/>
              </a:spcBef>
            </a:pPr>
            <a:r>
              <a:rPr lang="en-US" sz="2400" dirty="0">
                <a:solidFill>
                  <a:srgbClr val="C00000"/>
                </a:solidFill>
              </a:rPr>
              <a:t>store</a:t>
            </a:r>
          </a:p>
          <a:p>
            <a:pPr algn="r">
              <a:spcBef>
                <a:spcPts val="1000"/>
              </a:spcBef>
            </a:pPr>
            <a:endParaRPr lang="en-US" sz="2400" dirty="0">
              <a:solidFill>
                <a:srgbClr val="C00000"/>
              </a:solidFill>
            </a:endParaRPr>
          </a:p>
        </p:txBody>
      </p:sp>
      <p:sp>
        <p:nvSpPr>
          <p:cNvPr id="5" name="Rectangle 4">
            <a:extLst>
              <a:ext uri="{FF2B5EF4-FFF2-40B4-BE49-F238E27FC236}">
                <a16:creationId xmlns:a16="http://schemas.microsoft.com/office/drawing/2014/main" id="{DD8F979D-B18F-4E45-AA93-0F523433ADBE}"/>
              </a:ext>
            </a:extLst>
          </p:cNvPr>
          <p:cNvSpPr/>
          <p:nvPr/>
        </p:nvSpPr>
        <p:spPr>
          <a:xfrm>
            <a:off x="254000" y="6221624"/>
            <a:ext cx="8003281" cy="369332"/>
          </a:xfrm>
          <a:prstGeom prst="rect">
            <a:avLst/>
          </a:prstGeom>
        </p:spPr>
        <p:txBody>
          <a:bodyPr wrap="none">
            <a:spAutoFit/>
          </a:bodyPr>
          <a:lstStyle/>
          <a:p>
            <a:r>
              <a:rPr lang="en-US" dirty="0"/>
              <a:t>NOTE: This is the Boolean version, which isn’t the most popular </a:t>
            </a:r>
            <a:r>
              <a:rPr lang="en-US" dirty="0" err="1"/>
              <a:t>BoW</a:t>
            </a:r>
            <a:r>
              <a:rPr lang="en-US" dirty="0"/>
              <a:t> representation</a:t>
            </a:r>
          </a:p>
        </p:txBody>
      </p:sp>
    </p:spTree>
    <p:extLst>
      <p:ext uri="{BB962C8B-B14F-4D97-AF65-F5344CB8AC3E}">
        <p14:creationId xmlns:p14="http://schemas.microsoft.com/office/powerpoint/2010/main" val="2905386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1106022"/>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Each document’s vector has a </a:t>
            </a:r>
            <a:r>
              <a:rPr lang="en-US" sz="2400" dirty="0">
                <a:solidFill>
                  <a:schemeClr val="accent5">
                    <a:lumMod val="75000"/>
                  </a:schemeClr>
                </a:solidFill>
              </a:rPr>
              <a:t>1</a:t>
            </a:r>
            <a:r>
              <a:rPr lang="en-US" sz="2400" dirty="0"/>
              <a:t> if the word is present. Otherwise, 0.</a:t>
            </a:r>
          </a:p>
        </p:txBody>
      </p:sp>
      <p:sp>
        <p:nvSpPr>
          <p:cNvPr id="3" name="Rectangle 2">
            <a:extLst>
              <a:ext uri="{FF2B5EF4-FFF2-40B4-BE49-F238E27FC236}">
                <a16:creationId xmlns:a16="http://schemas.microsoft.com/office/drawing/2014/main" id="{4AD736AA-9D27-194F-9220-7AA6341024B1}"/>
              </a:ext>
            </a:extLst>
          </p:cNvPr>
          <p:cNvSpPr/>
          <p:nvPr/>
        </p:nvSpPr>
        <p:spPr>
          <a:xfrm>
            <a:off x="2345696" y="4099364"/>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1  1  </a:t>
            </a:r>
            <a:r>
              <a:rPr lang="en-US" sz="2800" b="1" spc="300" dirty="0">
                <a:latin typeface="Avenir Light" panose="020B0402020203020204" pitchFamily="34" charset="77"/>
              </a:rPr>
              <a:t>0  0  0  0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4400" b="1" spc="300" dirty="0">
                <a:latin typeface="Avenir Light" panose="020B0402020203020204" pitchFamily="34" charset="77"/>
              </a:rPr>
              <a:t>] </a:t>
            </a:r>
            <a:endParaRPr lang="en-US" sz="4400" spc="300" dirty="0"/>
          </a:p>
        </p:txBody>
      </p:sp>
      <p:sp>
        <p:nvSpPr>
          <p:cNvPr id="9" name="Title 1">
            <a:extLst>
              <a:ext uri="{FF2B5EF4-FFF2-40B4-BE49-F238E27FC236}">
                <a16:creationId xmlns:a16="http://schemas.microsoft.com/office/drawing/2014/main" id="{37EC2F03-2084-FB43-9C5C-1E26C2FD2597}"/>
              </a:ext>
            </a:extLst>
          </p:cNvPr>
          <p:cNvSpPr txBox="1">
            <a:spLocks/>
          </p:cNvSpPr>
          <p:nvPr/>
        </p:nvSpPr>
        <p:spPr>
          <a:xfrm>
            <a:off x="968341" y="2536973"/>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e.g., “</a:t>
            </a:r>
            <a:r>
              <a:rPr lang="en-US" sz="2400" dirty="0">
                <a:solidFill>
                  <a:schemeClr val="accent5">
                    <a:lumMod val="75000"/>
                  </a:schemeClr>
                </a:solidFill>
              </a:rPr>
              <a:t>the dog jumped</a:t>
            </a:r>
            <a:r>
              <a:rPr lang="en-US" sz="2400" dirty="0"/>
              <a:t>” is represented as</a:t>
            </a:r>
          </a:p>
        </p:txBody>
      </p:sp>
      <p:sp>
        <p:nvSpPr>
          <p:cNvPr id="11" name="Rectangle 10">
            <a:extLst>
              <a:ext uri="{FF2B5EF4-FFF2-40B4-BE49-F238E27FC236}">
                <a16:creationId xmlns:a16="http://schemas.microsoft.com/office/drawing/2014/main" id="{69E6047B-5187-9B47-A085-D357A97D0E62}"/>
              </a:ext>
            </a:extLst>
          </p:cNvPr>
          <p:cNvSpPr/>
          <p:nvPr/>
        </p:nvSpPr>
        <p:spPr>
          <a:xfrm rot="16200000">
            <a:off x="5293888" y="2952224"/>
            <a:ext cx="1604223" cy="5437386"/>
          </a:xfrm>
          <a:prstGeom prst="rect">
            <a:avLst/>
          </a:prstGeom>
        </p:spPr>
        <p:txBody>
          <a:bodyPr wrap="square">
            <a:spAutoFit/>
          </a:bodyPr>
          <a:lstStyle/>
          <a:p>
            <a:pPr algn="r">
              <a:spcBef>
                <a:spcPts val="1000"/>
              </a:spcBef>
            </a:pPr>
            <a:r>
              <a:rPr lang="en-US" sz="2400" dirty="0">
                <a:solidFill>
                  <a:srgbClr val="C00000"/>
                </a:solidFill>
              </a:rPr>
              <a:t>dog</a:t>
            </a:r>
          </a:p>
          <a:p>
            <a:pPr algn="r">
              <a:spcBef>
                <a:spcPts val="1000"/>
              </a:spcBef>
            </a:pPr>
            <a:r>
              <a:rPr lang="en-US" sz="2400" dirty="0">
                <a:solidFill>
                  <a:srgbClr val="C00000"/>
                </a:solidFill>
              </a:rPr>
              <a:t>the</a:t>
            </a:r>
          </a:p>
          <a:p>
            <a:pPr algn="r">
              <a:spcBef>
                <a:spcPts val="1000"/>
              </a:spcBef>
            </a:pPr>
            <a:r>
              <a:rPr lang="en-US" sz="2400" dirty="0">
                <a:solidFill>
                  <a:srgbClr val="C00000"/>
                </a:solidFill>
              </a:rPr>
              <a:t>quick</a:t>
            </a:r>
          </a:p>
          <a:p>
            <a:pPr algn="r">
              <a:spcBef>
                <a:spcPts val="1000"/>
              </a:spcBef>
            </a:pPr>
            <a:r>
              <a:rPr lang="en-US" sz="2400" dirty="0">
                <a:solidFill>
                  <a:srgbClr val="C00000"/>
                </a:solidFill>
              </a:rPr>
              <a:t>went</a:t>
            </a:r>
          </a:p>
          <a:p>
            <a:pPr algn="r">
              <a:spcBef>
                <a:spcPts val="1000"/>
              </a:spcBef>
            </a:pPr>
            <a:r>
              <a:rPr lang="en-US" sz="2400" dirty="0">
                <a:solidFill>
                  <a:srgbClr val="C00000"/>
                </a:solidFill>
              </a:rPr>
              <a:t>brown</a:t>
            </a:r>
          </a:p>
          <a:p>
            <a:pPr algn="r">
              <a:spcBef>
                <a:spcPts val="1000"/>
              </a:spcBef>
            </a:pPr>
            <a:r>
              <a:rPr lang="en-US" sz="2400" dirty="0">
                <a:solidFill>
                  <a:srgbClr val="C00000"/>
                </a:solidFill>
              </a:rPr>
              <a:t>a</a:t>
            </a:r>
          </a:p>
          <a:p>
            <a:pPr algn="r">
              <a:spcBef>
                <a:spcPts val="1000"/>
              </a:spcBef>
            </a:pPr>
            <a:r>
              <a:rPr lang="en-US" sz="2400" dirty="0">
                <a:solidFill>
                  <a:srgbClr val="C00000"/>
                </a:solidFill>
              </a:rPr>
              <a:t>jumped</a:t>
            </a:r>
          </a:p>
          <a:p>
            <a:pPr algn="r">
              <a:spcBef>
                <a:spcPts val="1000"/>
              </a:spcBef>
            </a:pPr>
            <a:r>
              <a:rPr lang="en-US" sz="2400" dirty="0">
                <a:solidFill>
                  <a:srgbClr val="C00000"/>
                </a:solidFill>
              </a:rPr>
              <a:t>fast</a:t>
            </a:r>
          </a:p>
          <a:p>
            <a:pPr algn="r">
              <a:spcBef>
                <a:spcPts val="1000"/>
              </a:spcBef>
            </a:pPr>
            <a:r>
              <a:rPr lang="en-US" sz="2400" dirty="0">
                <a:solidFill>
                  <a:srgbClr val="C00000"/>
                </a:solidFill>
              </a:rPr>
              <a:t>over</a:t>
            </a:r>
          </a:p>
          <a:p>
            <a:pPr algn="r">
              <a:spcBef>
                <a:spcPts val="1000"/>
              </a:spcBef>
            </a:pPr>
            <a:r>
              <a:rPr lang="en-US" sz="2400" dirty="0">
                <a:solidFill>
                  <a:srgbClr val="C00000"/>
                </a:solidFill>
              </a:rPr>
              <a:t>store</a:t>
            </a:r>
          </a:p>
          <a:p>
            <a:pPr algn="r">
              <a:spcBef>
                <a:spcPts val="1000"/>
              </a:spcBef>
            </a:pPr>
            <a:endParaRPr lang="en-US" sz="2400" dirty="0">
              <a:solidFill>
                <a:srgbClr val="C00000"/>
              </a:solidFill>
            </a:endParaRPr>
          </a:p>
        </p:txBody>
      </p:sp>
      <p:sp>
        <p:nvSpPr>
          <p:cNvPr id="12" name="Rectangle 11">
            <a:extLst>
              <a:ext uri="{FF2B5EF4-FFF2-40B4-BE49-F238E27FC236}">
                <a16:creationId xmlns:a16="http://schemas.microsoft.com/office/drawing/2014/main" id="{ECD54064-5348-DC4C-B3AF-19AE773B4F1B}"/>
              </a:ext>
            </a:extLst>
          </p:cNvPr>
          <p:cNvSpPr/>
          <p:nvPr/>
        </p:nvSpPr>
        <p:spPr>
          <a:xfrm>
            <a:off x="254000" y="6221624"/>
            <a:ext cx="8003281" cy="369332"/>
          </a:xfrm>
          <a:prstGeom prst="rect">
            <a:avLst/>
          </a:prstGeom>
        </p:spPr>
        <p:txBody>
          <a:bodyPr wrap="none">
            <a:spAutoFit/>
          </a:bodyPr>
          <a:lstStyle/>
          <a:p>
            <a:r>
              <a:rPr lang="en-US" dirty="0"/>
              <a:t>NOTE: This is the Boolean version, which isn’t the most popular </a:t>
            </a:r>
            <a:r>
              <a:rPr lang="en-US" dirty="0" err="1"/>
              <a:t>BoW</a:t>
            </a:r>
            <a:r>
              <a:rPr lang="en-US" dirty="0"/>
              <a:t> representation</a:t>
            </a:r>
          </a:p>
        </p:txBody>
      </p:sp>
    </p:spTree>
    <p:extLst>
      <p:ext uri="{BB962C8B-B14F-4D97-AF65-F5344CB8AC3E}">
        <p14:creationId xmlns:p14="http://schemas.microsoft.com/office/powerpoint/2010/main" val="2100820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1106022"/>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Each document’s vector has a </a:t>
            </a:r>
            <a:r>
              <a:rPr lang="en-US" sz="2400" dirty="0">
                <a:solidFill>
                  <a:schemeClr val="accent5">
                    <a:lumMod val="75000"/>
                  </a:schemeClr>
                </a:solidFill>
              </a:rPr>
              <a:t>1</a:t>
            </a:r>
            <a:r>
              <a:rPr lang="en-US" sz="2400" dirty="0"/>
              <a:t> if the word is present. Otherwise, 0.</a:t>
            </a:r>
          </a:p>
        </p:txBody>
      </p:sp>
      <p:sp>
        <p:nvSpPr>
          <p:cNvPr id="3" name="Rectangle 2">
            <a:extLst>
              <a:ext uri="{FF2B5EF4-FFF2-40B4-BE49-F238E27FC236}">
                <a16:creationId xmlns:a16="http://schemas.microsoft.com/office/drawing/2014/main" id="{4AD736AA-9D27-194F-9220-7AA6341024B1}"/>
              </a:ext>
            </a:extLst>
          </p:cNvPr>
          <p:cNvSpPr/>
          <p:nvPr/>
        </p:nvSpPr>
        <p:spPr>
          <a:xfrm>
            <a:off x="2345696" y="4099364"/>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1  1  </a:t>
            </a:r>
            <a:r>
              <a:rPr lang="en-US" sz="2800" b="1" spc="300" dirty="0">
                <a:latin typeface="Avenir Light" panose="020B0402020203020204" pitchFamily="34" charset="77"/>
              </a:rPr>
              <a:t>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a:t>
            </a:r>
            <a:r>
              <a:rPr lang="en-US" sz="4400" b="1" spc="300" dirty="0">
                <a:latin typeface="Avenir Light" panose="020B0402020203020204" pitchFamily="34" charset="77"/>
              </a:rPr>
              <a:t>] </a:t>
            </a:r>
            <a:endParaRPr lang="en-US" sz="4400" spc="300" dirty="0"/>
          </a:p>
        </p:txBody>
      </p:sp>
      <p:sp>
        <p:nvSpPr>
          <p:cNvPr id="9" name="Title 1">
            <a:extLst>
              <a:ext uri="{FF2B5EF4-FFF2-40B4-BE49-F238E27FC236}">
                <a16:creationId xmlns:a16="http://schemas.microsoft.com/office/drawing/2014/main" id="{37EC2F03-2084-FB43-9C5C-1E26C2FD2597}"/>
              </a:ext>
            </a:extLst>
          </p:cNvPr>
          <p:cNvSpPr txBox="1">
            <a:spLocks/>
          </p:cNvSpPr>
          <p:nvPr/>
        </p:nvSpPr>
        <p:spPr>
          <a:xfrm>
            <a:off x="968341" y="2536973"/>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e.g., “</a:t>
            </a:r>
            <a:r>
              <a:rPr lang="en-US" sz="2400" dirty="0">
                <a:solidFill>
                  <a:schemeClr val="accent5">
                    <a:lumMod val="75000"/>
                  </a:schemeClr>
                </a:solidFill>
              </a:rPr>
              <a:t>the dog went fast</a:t>
            </a:r>
            <a:r>
              <a:rPr lang="en-US" sz="2400" dirty="0"/>
              <a:t>” is represented as</a:t>
            </a:r>
          </a:p>
        </p:txBody>
      </p:sp>
      <p:sp>
        <p:nvSpPr>
          <p:cNvPr id="11" name="Rectangle 10">
            <a:extLst>
              <a:ext uri="{FF2B5EF4-FFF2-40B4-BE49-F238E27FC236}">
                <a16:creationId xmlns:a16="http://schemas.microsoft.com/office/drawing/2014/main" id="{6CD2DBA3-9995-EA48-A6B7-BD1A91B026AC}"/>
              </a:ext>
            </a:extLst>
          </p:cNvPr>
          <p:cNvSpPr/>
          <p:nvPr/>
        </p:nvSpPr>
        <p:spPr>
          <a:xfrm rot="16200000">
            <a:off x="5293888" y="2952224"/>
            <a:ext cx="1604223" cy="5437386"/>
          </a:xfrm>
          <a:prstGeom prst="rect">
            <a:avLst/>
          </a:prstGeom>
        </p:spPr>
        <p:txBody>
          <a:bodyPr wrap="square">
            <a:spAutoFit/>
          </a:bodyPr>
          <a:lstStyle/>
          <a:p>
            <a:pPr algn="r">
              <a:spcBef>
                <a:spcPts val="1000"/>
              </a:spcBef>
            </a:pPr>
            <a:r>
              <a:rPr lang="en-US" sz="2400" dirty="0">
                <a:solidFill>
                  <a:srgbClr val="C00000"/>
                </a:solidFill>
              </a:rPr>
              <a:t>dog</a:t>
            </a:r>
          </a:p>
          <a:p>
            <a:pPr algn="r">
              <a:spcBef>
                <a:spcPts val="1000"/>
              </a:spcBef>
            </a:pPr>
            <a:r>
              <a:rPr lang="en-US" sz="2400" dirty="0">
                <a:solidFill>
                  <a:srgbClr val="C00000"/>
                </a:solidFill>
              </a:rPr>
              <a:t>the</a:t>
            </a:r>
          </a:p>
          <a:p>
            <a:pPr algn="r">
              <a:spcBef>
                <a:spcPts val="1000"/>
              </a:spcBef>
            </a:pPr>
            <a:r>
              <a:rPr lang="en-US" sz="2400" dirty="0">
                <a:solidFill>
                  <a:srgbClr val="C00000"/>
                </a:solidFill>
              </a:rPr>
              <a:t>quick</a:t>
            </a:r>
          </a:p>
          <a:p>
            <a:pPr algn="r">
              <a:spcBef>
                <a:spcPts val="1000"/>
              </a:spcBef>
            </a:pPr>
            <a:r>
              <a:rPr lang="en-US" sz="2400" dirty="0">
                <a:solidFill>
                  <a:srgbClr val="C00000"/>
                </a:solidFill>
              </a:rPr>
              <a:t>went</a:t>
            </a:r>
          </a:p>
          <a:p>
            <a:pPr algn="r">
              <a:spcBef>
                <a:spcPts val="1000"/>
              </a:spcBef>
            </a:pPr>
            <a:r>
              <a:rPr lang="en-US" sz="2400" dirty="0">
                <a:solidFill>
                  <a:srgbClr val="C00000"/>
                </a:solidFill>
              </a:rPr>
              <a:t>brown</a:t>
            </a:r>
          </a:p>
          <a:p>
            <a:pPr algn="r">
              <a:spcBef>
                <a:spcPts val="1000"/>
              </a:spcBef>
            </a:pPr>
            <a:r>
              <a:rPr lang="en-US" sz="2400" dirty="0">
                <a:solidFill>
                  <a:srgbClr val="C00000"/>
                </a:solidFill>
              </a:rPr>
              <a:t>a</a:t>
            </a:r>
          </a:p>
          <a:p>
            <a:pPr algn="r">
              <a:spcBef>
                <a:spcPts val="1000"/>
              </a:spcBef>
            </a:pPr>
            <a:r>
              <a:rPr lang="en-US" sz="2400" dirty="0">
                <a:solidFill>
                  <a:srgbClr val="C00000"/>
                </a:solidFill>
              </a:rPr>
              <a:t>jumped</a:t>
            </a:r>
          </a:p>
          <a:p>
            <a:pPr algn="r">
              <a:spcBef>
                <a:spcPts val="1000"/>
              </a:spcBef>
            </a:pPr>
            <a:r>
              <a:rPr lang="en-US" sz="2400" dirty="0">
                <a:solidFill>
                  <a:srgbClr val="C00000"/>
                </a:solidFill>
              </a:rPr>
              <a:t>fast</a:t>
            </a:r>
          </a:p>
          <a:p>
            <a:pPr algn="r">
              <a:spcBef>
                <a:spcPts val="1000"/>
              </a:spcBef>
            </a:pPr>
            <a:r>
              <a:rPr lang="en-US" sz="2400" dirty="0">
                <a:solidFill>
                  <a:srgbClr val="C00000"/>
                </a:solidFill>
              </a:rPr>
              <a:t>over</a:t>
            </a:r>
          </a:p>
          <a:p>
            <a:pPr algn="r">
              <a:spcBef>
                <a:spcPts val="1000"/>
              </a:spcBef>
            </a:pPr>
            <a:r>
              <a:rPr lang="en-US" sz="2400" dirty="0">
                <a:solidFill>
                  <a:srgbClr val="C00000"/>
                </a:solidFill>
              </a:rPr>
              <a:t>store</a:t>
            </a:r>
          </a:p>
          <a:p>
            <a:pPr algn="r">
              <a:spcBef>
                <a:spcPts val="1000"/>
              </a:spcBef>
            </a:pPr>
            <a:endParaRPr lang="en-US" sz="2400" dirty="0">
              <a:solidFill>
                <a:srgbClr val="C00000"/>
              </a:solidFill>
            </a:endParaRPr>
          </a:p>
        </p:txBody>
      </p:sp>
      <p:sp>
        <p:nvSpPr>
          <p:cNvPr id="12" name="Rectangle 11">
            <a:extLst>
              <a:ext uri="{FF2B5EF4-FFF2-40B4-BE49-F238E27FC236}">
                <a16:creationId xmlns:a16="http://schemas.microsoft.com/office/drawing/2014/main" id="{778086E7-56C9-7741-A799-5132DA8C8EA0}"/>
              </a:ext>
            </a:extLst>
          </p:cNvPr>
          <p:cNvSpPr/>
          <p:nvPr/>
        </p:nvSpPr>
        <p:spPr>
          <a:xfrm>
            <a:off x="254000" y="6221624"/>
            <a:ext cx="8003281" cy="369332"/>
          </a:xfrm>
          <a:prstGeom prst="rect">
            <a:avLst/>
          </a:prstGeom>
        </p:spPr>
        <p:txBody>
          <a:bodyPr wrap="none">
            <a:spAutoFit/>
          </a:bodyPr>
          <a:lstStyle/>
          <a:p>
            <a:r>
              <a:rPr lang="en-US" dirty="0"/>
              <a:t>NOTE: This is the Boolean version, which isn’t the most popular </a:t>
            </a:r>
            <a:r>
              <a:rPr lang="en-US" dirty="0" err="1"/>
              <a:t>BoW</a:t>
            </a:r>
            <a:r>
              <a:rPr lang="en-US" dirty="0"/>
              <a:t> representation</a:t>
            </a:r>
          </a:p>
        </p:txBody>
      </p:sp>
    </p:spTree>
    <p:extLst>
      <p:ext uri="{BB962C8B-B14F-4D97-AF65-F5344CB8AC3E}">
        <p14:creationId xmlns:p14="http://schemas.microsoft.com/office/powerpoint/2010/main" val="566354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dirty="0"/>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155700" y="1440056"/>
            <a:ext cx="10536043" cy="4262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NOTE: </a:t>
            </a:r>
            <a:r>
              <a:rPr lang="en-US" sz="2400" dirty="0">
                <a:latin typeface="Avenir Light" panose="020B0402020203020204" pitchFamily="34" charset="77"/>
              </a:rPr>
              <a:t>The most common way of referring to this is as a “</a:t>
            </a:r>
            <a:r>
              <a:rPr lang="en-US" sz="2400" dirty="0">
                <a:solidFill>
                  <a:srgbClr val="C00000"/>
                </a:solidFill>
                <a:latin typeface="Avenir Light" panose="020B0402020203020204" pitchFamily="34" charset="77"/>
              </a:rPr>
              <a:t>bag-of-words model</a:t>
            </a:r>
            <a:r>
              <a:rPr lang="en-US" sz="2400" dirty="0">
                <a:latin typeface="Avenir Light" panose="020B0402020203020204" pitchFamily="34" charset="77"/>
              </a:rPr>
              <a:t>”. Technically, the “bag-of-words” is referring to the </a:t>
            </a:r>
            <a:r>
              <a:rPr lang="en-US" sz="2400" u="sng" dirty="0">
                <a:latin typeface="Avenir Light" panose="020B0402020203020204" pitchFamily="34" charset="77"/>
              </a:rPr>
              <a:t>representation</a:t>
            </a:r>
            <a:r>
              <a:rPr lang="en-US" sz="2400" dirty="0">
                <a:latin typeface="Avenir Light" panose="020B0402020203020204" pitchFamily="34" charset="77"/>
              </a:rPr>
              <a:t>, not the </a:t>
            </a:r>
            <a:r>
              <a:rPr lang="en-US" sz="2400" u="sng" dirty="0">
                <a:latin typeface="Avenir Light" panose="020B0402020203020204" pitchFamily="34" charset="77"/>
              </a:rPr>
              <a:t>model</a:t>
            </a:r>
            <a:r>
              <a:rPr lang="en-US" sz="2400" dirty="0">
                <a:latin typeface="Avenir Light" panose="020B0402020203020204" pitchFamily="34" charset="77"/>
              </a:rPr>
              <a:t>.</a:t>
            </a:r>
          </a:p>
          <a:p>
            <a:pPr marL="0" indent="0">
              <a:lnSpc>
                <a:spcPct val="150000"/>
              </a:lnSpc>
              <a:spcBef>
                <a:spcPts val="1500"/>
              </a:spcBef>
              <a:buNone/>
            </a:pPr>
            <a:endParaRPr lang="en-US" sz="2400" dirty="0">
              <a:latin typeface="Avenir Light" panose="020B0402020203020204" pitchFamily="34" charset="77"/>
            </a:endParaRPr>
          </a:p>
          <a:p>
            <a:pPr marL="0" indent="0">
              <a:lnSpc>
                <a:spcPct val="150000"/>
              </a:lnSpc>
              <a:spcBef>
                <a:spcPts val="1500"/>
              </a:spcBef>
              <a:buNone/>
            </a:pPr>
            <a:r>
              <a:rPr lang="en-US" sz="2400" dirty="0">
                <a:latin typeface="Avenir Light" panose="020B0402020203020204" pitchFamily="34" charset="77"/>
              </a:rPr>
              <a:t>“</a:t>
            </a:r>
            <a:r>
              <a:rPr lang="en-US" sz="2400" dirty="0">
                <a:solidFill>
                  <a:srgbClr val="C00000"/>
                </a:solidFill>
                <a:latin typeface="Avenir Light" panose="020B0402020203020204" pitchFamily="34" charset="77"/>
              </a:rPr>
              <a:t>bag-of-words model</a:t>
            </a:r>
            <a:r>
              <a:rPr lang="en-US" sz="2400" dirty="0">
                <a:latin typeface="Avenir Light" panose="020B0402020203020204" pitchFamily="34" charset="77"/>
              </a:rPr>
              <a:t>” actually means “</a:t>
            </a:r>
            <a:r>
              <a:rPr lang="en-US" sz="2400" dirty="0">
                <a:solidFill>
                  <a:schemeClr val="accent6">
                    <a:lumMod val="50000"/>
                  </a:schemeClr>
                </a:solidFill>
                <a:latin typeface="Avenir Light" panose="020B0402020203020204" pitchFamily="34" charset="77"/>
              </a:rPr>
              <a:t>Model that uses a bag-of-words representation</a:t>
            </a:r>
            <a:r>
              <a:rPr lang="en-US" sz="2400" dirty="0">
                <a:latin typeface="Avenir Light" panose="020B0402020203020204" pitchFamily="34" charset="77"/>
              </a:rPr>
              <a:t>”</a:t>
            </a:r>
          </a:p>
        </p:txBody>
      </p:sp>
    </p:spTree>
    <p:extLst>
      <p:ext uri="{BB962C8B-B14F-4D97-AF65-F5344CB8AC3E}">
        <p14:creationId xmlns:p14="http://schemas.microsoft.com/office/powerpoint/2010/main" val="301748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3563743" cy="750215"/>
          </a:xfrm>
        </p:spPr>
        <p:txBody>
          <a:bodyPr/>
          <a:lstStyle/>
          <a:p>
            <a:r>
              <a:rPr lang="en-US" b="1" dirty="0">
                <a:solidFill>
                  <a:srgbClr val="C00000"/>
                </a:solidFill>
              </a:rPr>
              <a:t>Language is funny</a:t>
            </a: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7"/>
            <a:ext cx="2943312"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Subtitle 2">
            <a:extLst>
              <a:ext uri="{FF2B5EF4-FFF2-40B4-BE49-F238E27FC236}">
                <a16:creationId xmlns:a16="http://schemas.microsoft.com/office/drawing/2014/main" id="{CBD1F48E-5E9B-2143-B578-69E425353546}"/>
              </a:ext>
            </a:extLst>
          </p:cNvPr>
          <p:cNvSpPr txBox="1">
            <a:spLocks/>
          </p:cNvSpPr>
          <p:nvPr/>
        </p:nvSpPr>
        <p:spPr>
          <a:xfrm>
            <a:off x="808529" y="1245075"/>
            <a:ext cx="10151914" cy="5155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“Red tape holds up new bridges”</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“Hospitals are sued by 7 foot doctors”</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“Local high school dropouts cut in half”</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“Tesla crashed today”</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“Obama announced that he will run again”</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“Kipchoge announced that he will run again”</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“She made him duck”</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“Will you visit the bank across from the river bank? You can bank on it”</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“Yes” vs “Yes.” vs “YES” vs “YES!” vs “YAS” vs “Yea”</a:t>
            </a:r>
          </a:p>
        </p:txBody>
      </p:sp>
      <p:sp>
        <p:nvSpPr>
          <p:cNvPr id="6" name="Slide Number Placeholder 9">
            <a:extLst>
              <a:ext uri="{FF2B5EF4-FFF2-40B4-BE49-F238E27FC236}">
                <a16:creationId xmlns:a16="http://schemas.microsoft.com/office/drawing/2014/main" id="{D030DEC3-2256-6C46-8D29-36AD480087B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a:p>
        </p:txBody>
      </p:sp>
    </p:spTree>
    <p:extLst>
      <p:ext uri="{BB962C8B-B14F-4D97-AF65-F5344CB8AC3E}">
        <p14:creationId xmlns:p14="http://schemas.microsoft.com/office/powerpoint/2010/main" val="654765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2199209"/>
            <a:ext cx="9544118" cy="11625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Are there any weaknesses with this type of representation?</a:t>
            </a:r>
          </a:p>
        </p:txBody>
      </p:sp>
    </p:spTree>
    <p:extLst>
      <p:ext uri="{BB962C8B-B14F-4D97-AF65-F5344CB8AC3E}">
        <p14:creationId xmlns:p14="http://schemas.microsoft.com/office/powerpoint/2010/main" val="2417887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p:sp>
            <p:nvSpPr>
              <p:cNvPr id="6" name="Content Placeholder 2">
                <a:extLst>
                  <a:ext uri="{FF2B5EF4-FFF2-40B4-BE49-F238E27FC236}">
                    <a16:creationId xmlns:a16="http://schemas.microsoft.com/office/drawing/2014/main" id="{307338D0-55B1-8942-875F-7339054AF64E}"/>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4147057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dirty="0"/>
          </a:p>
        </p:txBody>
      </p:sp>
      <p:sp>
        <p:nvSpPr>
          <p:cNvPr id="9" name="Content Placeholder 2">
            <a:extLst>
              <a:ext uri="{FF2B5EF4-FFF2-40B4-BE49-F238E27FC236}">
                <a16:creationId xmlns:a16="http://schemas.microsoft.com/office/drawing/2014/main" id="{E44D746B-012A-084C-8FA8-D498B0994592}"/>
              </a:ext>
            </a:extLst>
          </p:cNvPr>
          <p:cNvSpPr txBox="1">
            <a:spLocks/>
          </p:cNvSpPr>
          <p:nvPr/>
        </p:nvSpPr>
        <p:spPr>
          <a:xfrm>
            <a:off x="1270000" y="1808356"/>
            <a:ext cx="9652000" cy="98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Let’s address the “flattened view of the document” </a:t>
            </a:r>
          </a:p>
          <a:p>
            <a:pPr marL="0" indent="0" algn="ctr">
              <a:lnSpc>
                <a:spcPct val="150000"/>
              </a:lnSpc>
              <a:spcBef>
                <a:spcPts val="1500"/>
              </a:spcBef>
              <a:buNone/>
            </a:pPr>
            <a:endParaRPr lang="en-US" sz="2400" dirty="0">
              <a:latin typeface="Avenir Light" panose="020B0402020203020204" pitchFamily="34" charset="77"/>
            </a:endParaRPr>
          </a:p>
        </p:txBody>
      </p:sp>
    </p:spTree>
    <p:extLst>
      <p:ext uri="{BB962C8B-B14F-4D97-AF65-F5344CB8AC3E}">
        <p14:creationId xmlns:p14="http://schemas.microsoft.com/office/powerpoint/2010/main" val="2135155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dirty="0"/>
          </a:p>
        </p:txBody>
      </p:sp>
      <p:sp>
        <p:nvSpPr>
          <p:cNvPr id="9" name="Content Placeholder 2">
            <a:extLst>
              <a:ext uri="{FF2B5EF4-FFF2-40B4-BE49-F238E27FC236}">
                <a16:creationId xmlns:a16="http://schemas.microsoft.com/office/drawing/2014/main" id="{E44D746B-012A-084C-8FA8-D498B0994592}"/>
              </a:ext>
            </a:extLst>
          </p:cNvPr>
          <p:cNvSpPr txBox="1">
            <a:spLocks/>
          </p:cNvSpPr>
          <p:nvPr/>
        </p:nvSpPr>
        <p:spPr>
          <a:xfrm>
            <a:off x="1193800" y="1329628"/>
            <a:ext cx="9804400" cy="1561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Imagine a document is a sports broadcast transcript, which concerns a few teams but mostly discusses the local home team, the Cubs</a:t>
            </a:r>
          </a:p>
        </p:txBody>
      </p:sp>
      <p:sp>
        <p:nvSpPr>
          <p:cNvPr id="10" name="Rectangle 9">
            <a:extLst>
              <a:ext uri="{FF2B5EF4-FFF2-40B4-BE49-F238E27FC236}">
                <a16:creationId xmlns:a16="http://schemas.microsoft.com/office/drawing/2014/main" id="{5D2A839E-7A37-9C45-87E0-B4D4662A5663}"/>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1  1</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1" name="Rectangle 10">
            <a:extLst>
              <a:ext uri="{FF2B5EF4-FFF2-40B4-BE49-F238E27FC236}">
                <a16:creationId xmlns:a16="http://schemas.microsoft.com/office/drawing/2014/main" id="{4804C5C0-82B9-2041-A1F1-C57C5652B1F3}"/>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731064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dirty="0"/>
          </a:p>
        </p:txBody>
      </p:sp>
      <p:sp>
        <p:nvSpPr>
          <p:cNvPr id="9" name="Content Placeholder 2">
            <a:extLst>
              <a:ext uri="{FF2B5EF4-FFF2-40B4-BE49-F238E27FC236}">
                <a16:creationId xmlns:a16="http://schemas.microsoft.com/office/drawing/2014/main" id="{E44D746B-012A-084C-8FA8-D498B0994592}"/>
              </a:ext>
            </a:extLst>
          </p:cNvPr>
          <p:cNvSpPr txBox="1">
            <a:spLocks/>
          </p:cNvSpPr>
          <p:nvPr/>
        </p:nvSpPr>
        <p:spPr>
          <a:xfrm>
            <a:off x="1193800" y="1329628"/>
            <a:ext cx="9804400" cy="1561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We have no indication of </a:t>
            </a:r>
            <a:r>
              <a:rPr lang="en-US" sz="2400" i="1" dirty="0">
                <a:latin typeface="Avenir Light" panose="020B0402020203020204" pitchFamily="34" charset="77"/>
              </a:rPr>
              <a:t>how much </a:t>
            </a:r>
            <a:r>
              <a:rPr lang="en-US" sz="2400" dirty="0">
                <a:latin typeface="Avenir Light" panose="020B0402020203020204" pitchFamily="34" charset="77"/>
              </a:rPr>
              <a:t>the document is about the Cubs.</a:t>
            </a:r>
          </a:p>
        </p:txBody>
      </p:sp>
      <p:sp>
        <p:nvSpPr>
          <p:cNvPr id="10" name="Rectangle 9">
            <a:extLst>
              <a:ext uri="{FF2B5EF4-FFF2-40B4-BE49-F238E27FC236}">
                <a16:creationId xmlns:a16="http://schemas.microsoft.com/office/drawing/2014/main" id="{5D2A839E-7A37-9C45-87E0-B4D4662A5663}"/>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1  1</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1" name="Rectangle 10">
            <a:extLst>
              <a:ext uri="{FF2B5EF4-FFF2-40B4-BE49-F238E27FC236}">
                <a16:creationId xmlns:a16="http://schemas.microsoft.com/office/drawing/2014/main" id="{4804C5C0-82B9-2041-A1F1-C57C5652B1F3}"/>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1380832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dirty="0"/>
          </a:p>
        </p:txBody>
      </p:sp>
      <p:sp>
        <p:nvSpPr>
          <p:cNvPr id="9" name="Content Placeholder 2">
            <a:extLst>
              <a:ext uri="{FF2B5EF4-FFF2-40B4-BE49-F238E27FC236}">
                <a16:creationId xmlns:a16="http://schemas.microsoft.com/office/drawing/2014/main" id="{E44D746B-012A-084C-8FA8-D498B0994592}"/>
              </a:ext>
            </a:extLst>
          </p:cNvPr>
          <p:cNvSpPr txBox="1">
            <a:spLocks/>
          </p:cNvSpPr>
          <p:nvPr/>
        </p:nvSpPr>
        <p:spPr>
          <a:xfrm>
            <a:off x="1193800" y="1329628"/>
            <a:ext cx="9804400" cy="1561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Now we can see that it’s much more about the </a:t>
            </a:r>
            <a:r>
              <a:rPr lang="en-US" sz="2400" b="1" dirty="0">
                <a:solidFill>
                  <a:schemeClr val="accent5">
                    <a:lumMod val="75000"/>
                  </a:schemeClr>
                </a:solidFill>
                <a:latin typeface="Avenir Light" panose="020B0402020203020204" pitchFamily="34" charset="77"/>
              </a:rPr>
              <a:t>Chicago Cubs </a:t>
            </a:r>
            <a:r>
              <a:rPr lang="en-US" sz="2400" dirty="0">
                <a:latin typeface="Avenir Light" panose="020B0402020203020204" pitchFamily="34" charset="77"/>
              </a:rPr>
              <a:t>than the </a:t>
            </a:r>
            <a:r>
              <a:rPr lang="en-US" sz="2400" b="1" dirty="0">
                <a:solidFill>
                  <a:schemeClr val="accent4">
                    <a:lumMod val="75000"/>
                  </a:schemeClr>
                </a:solidFill>
                <a:latin typeface="Avenir Light" panose="020B0402020203020204" pitchFamily="34" charset="77"/>
              </a:rPr>
              <a:t>Padres</a:t>
            </a:r>
            <a:r>
              <a:rPr lang="en-US" sz="2400" dirty="0">
                <a:latin typeface="Avenir Light" panose="020B0402020203020204" pitchFamily="34" charset="77"/>
              </a:rPr>
              <a:t>.</a:t>
            </a:r>
          </a:p>
        </p:txBody>
      </p:sp>
      <p:sp>
        <p:nvSpPr>
          <p:cNvPr id="10" name="Rectangle 9">
            <a:extLst>
              <a:ext uri="{FF2B5EF4-FFF2-40B4-BE49-F238E27FC236}">
                <a16:creationId xmlns:a16="http://schemas.microsoft.com/office/drawing/2014/main" id="{5D2A839E-7A37-9C45-87E0-B4D4662A5663}"/>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1" name="Rectangle 10">
            <a:extLst>
              <a:ext uri="{FF2B5EF4-FFF2-40B4-BE49-F238E27FC236}">
                <a16:creationId xmlns:a16="http://schemas.microsoft.com/office/drawing/2014/main" id="{4804C5C0-82B9-2041-A1F1-C57C5652B1F3}"/>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3595358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dirty="0"/>
          </a:p>
        </p:txBody>
      </p:sp>
      <p:sp>
        <p:nvSpPr>
          <p:cNvPr id="9" name="Content Placeholder 2">
            <a:extLst>
              <a:ext uri="{FF2B5EF4-FFF2-40B4-BE49-F238E27FC236}">
                <a16:creationId xmlns:a16="http://schemas.microsoft.com/office/drawing/2014/main" id="{E44D746B-012A-084C-8FA8-D498B0994592}"/>
              </a:ext>
            </a:extLst>
          </p:cNvPr>
          <p:cNvSpPr txBox="1">
            <a:spLocks/>
          </p:cNvSpPr>
          <p:nvPr/>
        </p:nvSpPr>
        <p:spPr>
          <a:xfrm>
            <a:off x="1193800" y="1329628"/>
            <a:ext cx="9804400" cy="1561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Now we can see that it’s much more about the </a:t>
            </a:r>
            <a:r>
              <a:rPr lang="en-US" sz="2400" b="1" dirty="0">
                <a:solidFill>
                  <a:schemeClr val="accent5">
                    <a:lumMod val="75000"/>
                  </a:schemeClr>
                </a:solidFill>
                <a:latin typeface="Avenir Light" panose="020B0402020203020204" pitchFamily="34" charset="77"/>
              </a:rPr>
              <a:t>Chicago Cubs </a:t>
            </a:r>
            <a:r>
              <a:rPr lang="en-US" sz="2400" dirty="0">
                <a:latin typeface="Avenir Light" panose="020B0402020203020204" pitchFamily="34" charset="77"/>
              </a:rPr>
              <a:t>than the </a:t>
            </a:r>
            <a:r>
              <a:rPr lang="en-US" sz="2400" b="1" dirty="0">
                <a:solidFill>
                  <a:schemeClr val="accent4">
                    <a:lumMod val="75000"/>
                  </a:schemeClr>
                </a:solidFill>
                <a:latin typeface="Avenir Light" panose="020B0402020203020204" pitchFamily="34" charset="77"/>
              </a:rPr>
              <a:t>Padres</a:t>
            </a:r>
            <a:r>
              <a:rPr lang="en-US" sz="2400" dirty="0">
                <a:latin typeface="Avenir Light" panose="020B0402020203020204" pitchFamily="34" charset="77"/>
              </a:rPr>
              <a:t>.</a:t>
            </a:r>
          </a:p>
        </p:txBody>
      </p:sp>
      <p:sp>
        <p:nvSpPr>
          <p:cNvPr id="10" name="Rectangle 9">
            <a:extLst>
              <a:ext uri="{FF2B5EF4-FFF2-40B4-BE49-F238E27FC236}">
                <a16:creationId xmlns:a16="http://schemas.microsoft.com/office/drawing/2014/main" id="{5D2A839E-7A37-9C45-87E0-B4D4662A5663}"/>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1" name="Rectangle 10">
            <a:extLst>
              <a:ext uri="{FF2B5EF4-FFF2-40B4-BE49-F238E27FC236}">
                <a16:creationId xmlns:a16="http://schemas.microsoft.com/office/drawing/2014/main" id="{4804C5C0-82B9-2041-A1F1-C57C5652B1F3}"/>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
        <p:nvSpPr>
          <p:cNvPr id="14" name="Rectangle 13">
            <a:extLst>
              <a:ext uri="{FF2B5EF4-FFF2-40B4-BE49-F238E27FC236}">
                <a16:creationId xmlns:a16="http://schemas.microsoft.com/office/drawing/2014/main" id="{3946D7E3-08F7-4C48-8311-83B2513B221E}"/>
              </a:ext>
            </a:extLst>
          </p:cNvPr>
          <p:cNvSpPr/>
          <p:nvPr/>
        </p:nvSpPr>
        <p:spPr>
          <a:xfrm>
            <a:off x="578348" y="277465"/>
            <a:ext cx="11194551" cy="328079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B00B51-A2CE-384D-8493-995F98385C53}"/>
              </a:ext>
            </a:extLst>
          </p:cNvPr>
          <p:cNvSpPr/>
          <p:nvPr/>
        </p:nvSpPr>
        <p:spPr>
          <a:xfrm>
            <a:off x="925704" y="2038236"/>
            <a:ext cx="10591037" cy="1261504"/>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5FD894-E2BF-BC40-8F43-B80F56EDDE30}"/>
              </a:ext>
            </a:extLst>
          </p:cNvPr>
          <p:cNvSpPr/>
          <p:nvPr/>
        </p:nvSpPr>
        <p:spPr>
          <a:xfrm>
            <a:off x="1307385" y="2221681"/>
            <a:ext cx="9655848" cy="830997"/>
          </a:xfrm>
          <a:prstGeom prst="rect">
            <a:avLst/>
          </a:prstGeom>
        </p:spPr>
        <p:txBody>
          <a:bodyPr wrap="square">
            <a:spAutoFit/>
          </a:bodyPr>
          <a:lstStyle/>
          <a:p>
            <a:pPr algn="ctr"/>
            <a:r>
              <a:rPr lang="en-US" sz="2400" dirty="0">
                <a:latin typeface="Avenir Book" panose="02000503020000020003" pitchFamily="2" charset="0"/>
              </a:rPr>
              <a:t>This count-based approach is the most common </a:t>
            </a:r>
            <a:r>
              <a:rPr lang="en-US" sz="2400" dirty="0" err="1">
                <a:latin typeface="Avenir Book" panose="02000503020000020003" pitchFamily="2" charset="0"/>
              </a:rPr>
              <a:t>BoW</a:t>
            </a:r>
            <a:r>
              <a:rPr lang="en-US" sz="2400" dirty="0">
                <a:latin typeface="Avenir Book" panose="02000503020000020003" pitchFamily="2" charset="0"/>
              </a:rPr>
              <a:t> representation, and it’s what we expect in HW1</a:t>
            </a:r>
          </a:p>
        </p:txBody>
      </p:sp>
    </p:spTree>
    <p:extLst>
      <p:ext uri="{BB962C8B-B14F-4D97-AF65-F5344CB8AC3E}">
        <p14:creationId xmlns:p14="http://schemas.microsoft.com/office/powerpoint/2010/main" val="3625709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3090556"/>
            <a:ext cx="240495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7" name="Subtitle 2">
            <a:extLst>
              <a:ext uri="{FF2B5EF4-FFF2-40B4-BE49-F238E27FC236}">
                <a16:creationId xmlns:a16="http://schemas.microsoft.com/office/drawing/2014/main" id="{2663F13A-C17C-C149-A72B-C2B8B4665E1B}"/>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2347648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3944502"/>
            <a:ext cx="130005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1046406" y="1574537"/>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1046406" y="1665252"/>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A68C59-0CF5-574E-BBF1-FB6E34268F40}"/>
              </a:ext>
            </a:extLst>
          </p:cNvPr>
          <p:cNvSpPr/>
          <p:nvPr/>
        </p:nvSpPr>
        <p:spPr>
          <a:xfrm>
            <a:off x="1046406" y="4095850"/>
            <a:ext cx="771242" cy="90715"/>
          </a:xfrm>
          <a:prstGeom prst="rect">
            <a:avLst/>
          </a:prstGeom>
          <a:solidFill>
            <a:srgbClr val="FFD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2B868B-5124-D247-A59E-5D7FC8D809A8}"/>
              </a:ext>
            </a:extLst>
          </p:cNvPr>
          <p:cNvSpPr/>
          <p:nvPr/>
        </p:nvSpPr>
        <p:spPr>
          <a:xfrm>
            <a:off x="1046406" y="4186567"/>
            <a:ext cx="771242" cy="90714"/>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4" name="Subtitle 2">
            <a:extLst>
              <a:ext uri="{FF2B5EF4-FFF2-40B4-BE49-F238E27FC236}">
                <a16:creationId xmlns:a16="http://schemas.microsoft.com/office/drawing/2014/main" id="{67294A74-54E5-6A46-81D6-22DBE25E4DDC}"/>
              </a:ext>
            </a:extLst>
          </p:cNvPr>
          <p:cNvSpPr txBox="1">
            <a:spLocks/>
          </p:cNvSpPr>
          <p:nvPr/>
        </p:nvSpPr>
        <p:spPr>
          <a:xfrm>
            <a:off x="2154343" y="1053178"/>
            <a:ext cx="6111833" cy="36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NLP: what and why?</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Representing Language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Bag-of-Words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TF-IDF</a:t>
            </a:r>
          </a:p>
        </p:txBody>
      </p:sp>
    </p:spTree>
    <p:extLst>
      <p:ext uri="{BB962C8B-B14F-4D97-AF65-F5344CB8AC3E}">
        <p14:creationId xmlns:p14="http://schemas.microsoft.com/office/powerpoint/2010/main" val="3702976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79</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270000" y="1513514"/>
            <a:ext cx="9652000" cy="98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Notice that longer documents will naturally have higher counts than shorter documents.</a:t>
            </a:r>
          </a:p>
          <a:p>
            <a:pPr marL="0" indent="0" algn="ctr">
              <a:lnSpc>
                <a:spcPct val="150000"/>
              </a:lnSpc>
              <a:spcBef>
                <a:spcPts val="1500"/>
              </a:spcBef>
              <a:buNone/>
            </a:pPr>
            <a:endParaRPr lang="en-US" sz="2400" dirty="0">
              <a:latin typeface="Avenir Light" panose="020B0402020203020204" pitchFamily="34" charset="77"/>
            </a:endParaRPr>
          </a:p>
        </p:txBody>
      </p:sp>
      <p:sp>
        <p:nvSpPr>
          <p:cNvPr id="11" name="Rectangle 10">
            <a:extLst>
              <a:ext uri="{FF2B5EF4-FFF2-40B4-BE49-F238E27FC236}">
                <a16:creationId xmlns:a16="http://schemas.microsoft.com/office/drawing/2014/main" id="{8BCBEFB0-C100-9B4A-88C4-FC34F9499751}"/>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2" name="Rectangle 11">
            <a:extLst>
              <a:ext uri="{FF2B5EF4-FFF2-40B4-BE49-F238E27FC236}">
                <a16:creationId xmlns:a16="http://schemas.microsoft.com/office/drawing/2014/main" id="{CC146DC5-EF44-7D4D-B75C-9A346A5BAE7A}"/>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2186706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6" y="1133865"/>
            <a:ext cx="11302015" cy="5496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solidFill>
                  <a:schemeClr val="bg2">
                    <a:lumMod val="25000"/>
                  </a:schemeClr>
                </a:solidFill>
                <a:latin typeface="Avenir Medium" panose="02000503020000020003" pitchFamily="2" charset="0"/>
              </a:rPr>
              <a:t>“Maria likes May”</a:t>
            </a:r>
          </a:p>
          <a:p>
            <a:pPr marL="0" indent="0">
              <a:lnSpc>
                <a:spcPct val="150000"/>
              </a:lnSpc>
              <a:buNone/>
            </a:pPr>
            <a:r>
              <a:rPr lang="en-US" sz="2400" dirty="0">
                <a:solidFill>
                  <a:schemeClr val="bg2">
                    <a:lumMod val="25000"/>
                  </a:schemeClr>
                </a:solidFill>
                <a:latin typeface="Avenir Medium" panose="02000503020000020003" pitchFamily="2" charset="0"/>
              </a:rPr>
              <a:t>“Maria likes May and Joe”</a:t>
            </a:r>
          </a:p>
          <a:p>
            <a:pPr marL="0" indent="0">
              <a:lnSpc>
                <a:spcPct val="150000"/>
              </a:lnSpc>
              <a:buNone/>
            </a:pPr>
            <a:r>
              <a:rPr lang="en-US" sz="2400" dirty="0">
                <a:solidFill>
                  <a:schemeClr val="bg2">
                    <a:lumMod val="25000"/>
                  </a:schemeClr>
                </a:solidFill>
                <a:latin typeface="Avenir Medium" panose="02000503020000020003" pitchFamily="2" charset="0"/>
              </a:rPr>
              <a:t>“Maria likes May and June”</a:t>
            </a:r>
          </a:p>
          <a:p>
            <a:pPr marL="0" indent="0">
              <a:lnSpc>
                <a:spcPct val="150000"/>
              </a:lnSpc>
              <a:buNone/>
            </a:pPr>
            <a:r>
              <a:rPr lang="en-US" sz="2400" dirty="0">
                <a:solidFill>
                  <a:schemeClr val="bg2">
                    <a:lumMod val="25000"/>
                  </a:schemeClr>
                </a:solidFill>
                <a:latin typeface="Avenir Medium" panose="02000503020000020003" pitchFamily="2" charset="0"/>
              </a:rPr>
              <a:t>“May likes Maria”</a:t>
            </a:r>
          </a:p>
          <a:p>
            <a:pPr marL="0" indent="0">
              <a:lnSpc>
                <a:spcPct val="150000"/>
              </a:lnSpc>
              <a:buNone/>
            </a:pPr>
            <a:r>
              <a:rPr lang="en-US" sz="2400" dirty="0">
                <a:solidFill>
                  <a:schemeClr val="bg2">
                    <a:lumMod val="25000"/>
                  </a:schemeClr>
                </a:solidFill>
                <a:latin typeface="Avenir Medium" panose="02000503020000020003" pitchFamily="2" charset="0"/>
              </a:rPr>
              <a:t>“Maria hit May, then she [fell/ran]”</a:t>
            </a:r>
          </a:p>
          <a:p>
            <a:pPr marL="0" indent="0">
              <a:lnSpc>
                <a:spcPct val="150000"/>
              </a:lnSpc>
              <a:buNone/>
            </a:pPr>
            <a:r>
              <a:rPr lang="en-US" sz="2400" dirty="0">
                <a:solidFill>
                  <a:schemeClr val="bg2">
                    <a:lumMod val="25000"/>
                  </a:schemeClr>
                </a:solidFill>
                <a:latin typeface="Avenir Medium" panose="02000503020000020003" pitchFamily="2" charset="0"/>
              </a:rPr>
              <a:t>“Maria and Anqi bullied May, so they got in trouble”</a:t>
            </a:r>
          </a:p>
          <a:p>
            <a:pPr marL="0" indent="0">
              <a:lnSpc>
                <a:spcPct val="150000"/>
              </a:lnSpc>
              <a:buNone/>
            </a:pPr>
            <a:r>
              <a:rPr lang="en-US" sz="2400" dirty="0">
                <a:solidFill>
                  <a:schemeClr val="bg2">
                    <a:lumMod val="25000"/>
                  </a:schemeClr>
                </a:solidFill>
                <a:latin typeface="Avenir Medium" panose="02000503020000020003" pitchFamily="2" charset="0"/>
              </a:rPr>
              <a:t>“Maria and Anqi convinced May to prank the teacher, so they got in trouble”</a:t>
            </a:r>
          </a:p>
          <a:p>
            <a:pPr marL="0" indent="0">
              <a:lnSpc>
                <a:spcPct val="150000"/>
              </a:lnSpc>
              <a:buNone/>
            </a:pPr>
            <a:r>
              <a:rPr lang="en-US" sz="2400" dirty="0">
                <a:solidFill>
                  <a:schemeClr val="bg2">
                    <a:lumMod val="25000"/>
                  </a:schemeClr>
                </a:solidFill>
                <a:latin typeface="Avenir Medium" panose="02000503020000020003" pitchFamily="2" charset="0"/>
              </a:rPr>
              <a:t>“May may like May, but she really likes June.”</a:t>
            </a:r>
          </a:p>
          <a:p>
            <a:pPr marL="0" indent="0">
              <a:lnSpc>
                <a:spcPct val="150000"/>
              </a:lnSpc>
              <a:buNone/>
            </a:pPr>
            <a:endParaRPr lang="en-US" sz="2400" dirty="0">
              <a:solidFill>
                <a:schemeClr val="bg2">
                  <a:lumMod val="25000"/>
                </a:schemeClr>
              </a:solidFill>
              <a:latin typeface="Avenir Medium" panose="02000503020000020003" pitchFamily="2" charset="0"/>
            </a:endParaRPr>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3563743" cy="750215"/>
          </a:xfrm>
        </p:spPr>
        <p:txBody>
          <a:bodyPr/>
          <a:lstStyle/>
          <a:p>
            <a:r>
              <a:rPr lang="en-US" b="1" dirty="0">
                <a:solidFill>
                  <a:srgbClr val="C00000"/>
                </a:solidFill>
              </a:rPr>
              <a:t>Language is funny</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a:off x="754393" y="789057"/>
            <a:ext cx="2943312"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C37B0793-0808-1948-8319-D3B9A7718266}"/>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a:p>
        </p:txBody>
      </p:sp>
    </p:spTree>
    <p:extLst>
      <p:ext uri="{BB962C8B-B14F-4D97-AF65-F5344CB8AC3E}">
        <p14:creationId xmlns:p14="http://schemas.microsoft.com/office/powerpoint/2010/main" val="630833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80</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054099" y="1617849"/>
            <a:ext cx="9652000" cy="98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Also notice that “</a:t>
            </a:r>
            <a:r>
              <a:rPr lang="en-US" sz="2400" dirty="0">
                <a:solidFill>
                  <a:schemeClr val="accent5">
                    <a:lumMod val="75000"/>
                  </a:schemeClr>
                </a:solidFill>
                <a:latin typeface="Avenir Light" panose="020B0402020203020204" pitchFamily="34" charset="77"/>
              </a:rPr>
              <a:t>the</a:t>
            </a:r>
            <a:r>
              <a:rPr lang="en-US" sz="2400" dirty="0">
                <a:latin typeface="Avenir Light" panose="020B0402020203020204" pitchFamily="34" charset="77"/>
              </a:rPr>
              <a:t>” has a fairly high count, too.</a:t>
            </a:r>
          </a:p>
          <a:p>
            <a:pPr marL="0" indent="0" algn="ctr">
              <a:lnSpc>
                <a:spcPct val="150000"/>
              </a:lnSpc>
              <a:spcBef>
                <a:spcPts val="1500"/>
              </a:spcBef>
              <a:buNone/>
            </a:pPr>
            <a:endParaRPr lang="en-US" sz="2400" dirty="0">
              <a:latin typeface="Avenir Light" panose="020B0402020203020204" pitchFamily="34" charset="77"/>
            </a:endParaRPr>
          </a:p>
        </p:txBody>
      </p:sp>
      <p:sp>
        <p:nvSpPr>
          <p:cNvPr id="11" name="Rectangle 10">
            <a:extLst>
              <a:ext uri="{FF2B5EF4-FFF2-40B4-BE49-F238E27FC236}">
                <a16:creationId xmlns:a16="http://schemas.microsoft.com/office/drawing/2014/main" id="{8BCBEFB0-C100-9B4A-88C4-FC34F9499751}"/>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2" name="Rectangle 11">
            <a:extLst>
              <a:ext uri="{FF2B5EF4-FFF2-40B4-BE49-F238E27FC236}">
                <a16:creationId xmlns:a16="http://schemas.microsoft.com/office/drawing/2014/main" id="{CC146DC5-EF44-7D4D-B75C-9A346A5BAE7A}"/>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3079864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81</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460500" y="1343807"/>
            <a:ext cx="9652000" cy="3355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Simple ideas. Let’s:</a:t>
            </a:r>
            <a:endParaRPr lang="en-US" sz="2400" dirty="0">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disproportionately weight the common words that appear in many documents</a:t>
            </a:r>
          </a:p>
          <a:p>
            <a:pPr>
              <a:lnSpc>
                <a:spcPct val="150000"/>
              </a:lnSpc>
              <a:spcBef>
                <a:spcPts val="1500"/>
              </a:spcBef>
            </a:pPr>
            <a:r>
              <a:rPr lang="en-US" sz="2400" dirty="0">
                <a:latin typeface="Avenir Light" panose="020B0402020203020204" pitchFamily="34" charset="77"/>
              </a:rPr>
              <a:t>Use that info and combine it with the word frequency info</a:t>
            </a:r>
          </a:p>
        </p:txBody>
      </p:sp>
    </p:spTree>
    <p:extLst>
      <p:ext uri="{BB962C8B-B14F-4D97-AF65-F5344CB8AC3E}">
        <p14:creationId xmlns:p14="http://schemas.microsoft.com/office/powerpoint/2010/main" val="13599346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E8552-54CA-EE46-9087-48C42A2E26D0}"/>
              </a:ext>
            </a:extLst>
          </p:cNvPr>
          <p:cNvSpPr/>
          <p:nvPr/>
        </p:nvSpPr>
        <p:spPr>
          <a:xfrm flipV="1">
            <a:off x="2882900" y="4109035"/>
            <a:ext cx="6294108" cy="1731682"/>
          </a:xfrm>
          <a:prstGeom prst="rect">
            <a:avLst/>
          </a:prstGeom>
          <a:solidFill>
            <a:schemeClr val="accent4">
              <a:lumMod val="20000"/>
              <a:lumOff val="80000"/>
            </a:schemeClr>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82</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270000" y="1562101"/>
                <a:ext cx="9969500" cy="2336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TF (term frequency) = </a:t>
                </a:r>
                <a14:m>
                  <m:oMath xmlns:m="http://schemas.openxmlformats.org/officeDocument/2006/math">
                    <m:r>
                      <a:rPr lang="en-US" sz="2400" i="1" dirty="0">
                        <a:solidFill>
                          <a:srgbClr val="C00000"/>
                        </a:solidFill>
                        <a:latin typeface="Cambria Math" panose="02040503050406030204" pitchFamily="18" charset="0"/>
                      </a:rPr>
                      <m:t>𝑓</m:t>
                    </m:r>
                    <m:sSub>
                      <m:sSubPr>
                        <m:ctrlPr>
                          <a:rPr lang="en-US" sz="2400" i="1" baseline="-25000" dirty="0">
                            <a:solidFill>
                              <a:srgbClr val="C00000"/>
                            </a:solidFill>
                            <a:latin typeface="Cambria Math" panose="02040503050406030204" pitchFamily="18" charset="0"/>
                          </a:rPr>
                        </m:ctrlPr>
                      </m:sSubPr>
                      <m:e>
                        <m:r>
                          <a:rPr lang="en-US" sz="2400" i="1" baseline="-25000" dirty="0">
                            <a:solidFill>
                              <a:srgbClr val="C00000"/>
                            </a:solidFill>
                            <a:latin typeface="Cambria Math" panose="02040503050406030204" pitchFamily="18" charset="0"/>
                          </a:rPr>
                          <m:t>𝑤</m:t>
                        </m:r>
                      </m:e>
                      <m:sub>
                        <m:r>
                          <a:rPr lang="en-US" sz="2400" i="1" baseline="-25000" dirty="0">
                            <a:solidFill>
                              <a:srgbClr val="C00000"/>
                            </a:solidFill>
                            <a:latin typeface="Cambria Math" panose="02040503050406030204" pitchFamily="18" charset="0"/>
                          </a:rPr>
                          <m:t>𝑖</m:t>
                        </m:r>
                      </m:sub>
                    </m:sSub>
                    <m:r>
                      <a:rPr lang="en-US" sz="2400" i="1" baseline="-25000" dirty="0">
                        <a:solidFill>
                          <a:srgbClr val="C00000"/>
                        </a:solidFill>
                        <a:latin typeface="Cambria Math" panose="02040503050406030204" pitchFamily="18" charset="0"/>
                      </a:rPr>
                      <m:t> </m:t>
                    </m:r>
                  </m:oMath>
                </a14:m>
                <a:r>
                  <a:rPr lang="en-US" sz="2400" dirty="0">
                    <a:latin typeface="Avenir Light" panose="020B0402020203020204" pitchFamily="34" charset="77"/>
                  </a:rPr>
                  <a:t> = # times word </a:t>
                </a:r>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a14:m>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appeared in the document </a:t>
                </a:r>
              </a:p>
              <a:p>
                <a:pPr marL="0" indent="0">
                  <a:lnSpc>
                    <a:spcPct val="150000"/>
                  </a:lnSpc>
                  <a:spcBef>
                    <a:spcPts val="1500"/>
                  </a:spcBef>
                  <a:buNone/>
                </a:pPr>
                <a:r>
                  <a:rPr lang="en-US" sz="2400" b="1" dirty="0">
                    <a:latin typeface="Avenir Light" panose="020B0402020203020204" pitchFamily="34" charset="77"/>
                  </a:rPr>
                  <a:t>IDF (inverse document frequency)</a:t>
                </a:r>
                <a:r>
                  <a:rPr lang="en-US" sz="2400" dirty="0">
                    <a:latin typeface="Avenir Light" panose="020B0402020203020204" pitchFamily="34" charset="77"/>
                  </a:rPr>
                  <a:t> = </a:t>
                </a:r>
                <a14:m>
                  <m:oMath xmlns:m="http://schemas.openxmlformats.org/officeDocument/2006/math">
                    <m:r>
                      <a:rPr lang="en-US" sz="2400" b="0" i="1" dirty="0" smtClean="0">
                        <a:latin typeface="Cambria Math" panose="02040503050406030204" pitchFamily="18" charset="0"/>
                      </a:rPr>
                      <m:t>𝑙𝑜𝑔</m:t>
                    </m:r>
                    <m:r>
                      <a:rPr lang="en-US" sz="2400" b="0" i="1" dirty="0" smtClean="0">
                        <a:latin typeface="Cambria Math" panose="02040503050406030204" pitchFamily="18" charset="0"/>
                      </a:rPr>
                      <m:t>⁡</m:t>
                    </m:r>
                  </m:oMath>
                </a14:m>
                <a:r>
                  <a:rPr lang="en-US" sz="4800" dirty="0">
                    <a:latin typeface="Avenir Light" panose="020B0402020203020204" pitchFamily="34" charset="77"/>
                  </a:rPr>
                  <a:t>(</a:t>
                </a:r>
                <a14:m>
                  <m:oMath xmlns:m="http://schemas.openxmlformats.org/officeDocument/2006/math">
                    <m:f>
                      <m:fPr>
                        <m:ctrlPr>
                          <a:rPr lang="en-US" sz="2400" i="1" smtClean="0">
                            <a:latin typeface="Cambria Math" panose="02040503050406030204" pitchFamily="18" charset="0"/>
                          </a:rPr>
                        </m:ctrlPr>
                      </m:fPr>
                      <m:num>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docs</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in</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corpus</m:t>
                        </m:r>
                      </m:num>
                      <m:den>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docs</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containing</m:t>
                        </m:r>
                        <m:sSub>
                          <m:sSubPr>
                            <m:ctrlPr>
                              <a:rPr lang="en-US" sz="2400" i="1" dirty="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 </m:t>
                            </m:r>
                            <m:r>
                              <a:rPr lang="en-US" sz="2400" b="0" i="1" dirty="0">
                                <a:solidFill>
                                  <a:srgbClr val="C00000"/>
                                </a:solidFill>
                                <a:latin typeface="Cambria Math" panose="02040503050406030204" pitchFamily="18" charset="0"/>
                              </a:rPr>
                              <m:t>𝑤</m:t>
                            </m:r>
                          </m:e>
                          <m:sub>
                            <m:r>
                              <a:rPr lang="en-US" sz="2400" b="0" i="1" dirty="0">
                                <a:solidFill>
                                  <a:srgbClr val="C00000"/>
                                </a:solidFill>
                                <a:latin typeface="Cambria Math" panose="02040503050406030204" pitchFamily="18" charset="0"/>
                              </a:rPr>
                              <m:t>𝑖</m:t>
                            </m:r>
                          </m:sub>
                        </m:sSub>
                      </m:den>
                    </m:f>
                  </m:oMath>
                </a14:m>
                <a:r>
                  <a:rPr lang="en-US" sz="4800" dirty="0">
                    <a:latin typeface="Avenir Light" panose="020B0402020203020204" pitchFamily="34" charset="77"/>
                  </a:rPr>
                  <a:t>)</a:t>
                </a:r>
              </a:p>
            </p:txBody>
          </p:sp>
        </mc:Choice>
        <mc:Fallback>
          <p:sp>
            <p:nvSpPr>
              <p:cNvPr id="6" name="Content Placeholder 2">
                <a:extLst>
                  <a:ext uri="{FF2B5EF4-FFF2-40B4-BE49-F238E27FC236}">
                    <a16:creationId xmlns:a16="http://schemas.microsoft.com/office/drawing/2014/main" id="{307338D0-55B1-8942-875F-7339054AF64E}"/>
                  </a:ext>
                </a:extLst>
              </p:cNvPr>
              <p:cNvSpPr txBox="1">
                <a:spLocks noRot="1" noChangeAspect="1" noMove="1" noResize="1" noEditPoints="1" noAdjustHandles="1" noChangeArrowheads="1" noChangeShapeType="1" noTextEdit="1"/>
              </p:cNvSpPr>
              <p:nvPr/>
            </p:nvSpPr>
            <p:spPr>
              <a:xfrm>
                <a:off x="1270000" y="1562101"/>
                <a:ext cx="9969500" cy="2336102"/>
              </a:xfrm>
              <a:prstGeom prst="rect">
                <a:avLst/>
              </a:prstGeom>
              <a:blipFill>
                <a:blip r:embed="rId3"/>
                <a:stretch>
                  <a:fillRect l="-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70BE79CE-4C2B-3E43-8804-E47E9787785D}"/>
                  </a:ext>
                </a:extLst>
              </p:cNvPr>
              <p:cNvSpPr txBox="1">
                <a:spLocks/>
              </p:cNvSpPr>
              <p:nvPr/>
            </p:nvSpPr>
            <p:spPr>
              <a:xfrm>
                <a:off x="3403600" y="4252912"/>
                <a:ext cx="5905500" cy="1443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TFIDF = </a:t>
                </a:r>
                <a14:m>
                  <m:oMath xmlns:m="http://schemas.openxmlformats.org/officeDocument/2006/math">
                    <m:r>
                      <a:rPr lang="en-US" sz="2400" i="1" dirty="0">
                        <a:solidFill>
                          <a:srgbClr val="C00000"/>
                        </a:solidFill>
                        <a:latin typeface="Cambria Math" panose="02040503050406030204" pitchFamily="18" charset="0"/>
                      </a:rPr>
                      <m:t>𝑓</m:t>
                    </m:r>
                    <m:sSub>
                      <m:sSubPr>
                        <m:ctrlPr>
                          <a:rPr lang="en-US" sz="2400" i="1" baseline="-25000" dirty="0">
                            <a:solidFill>
                              <a:srgbClr val="C00000"/>
                            </a:solidFill>
                            <a:latin typeface="Cambria Math" panose="02040503050406030204" pitchFamily="18" charset="0"/>
                          </a:rPr>
                        </m:ctrlPr>
                      </m:sSubPr>
                      <m:e>
                        <m:r>
                          <a:rPr lang="en-US" sz="2400" i="1" baseline="-25000" dirty="0">
                            <a:solidFill>
                              <a:srgbClr val="C00000"/>
                            </a:solidFill>
                            <a:latin typeface="Cambria Math" panose="02040503050406030204" pitchFamily="18" charset="0"/>
                          </a:rPr>
                          <m:t>𝑤</m:t>
                        </m:r>
                      </m:e>
                      <m:sub>
                        <m:r>
                          <a:rPr lang="en-US" sz="2400" i="1" baseline="-25000" dirty="0">
                            <a:solidFill>
                              <a:srgbClr val="C00000"/>
                            </a:solidFill>
                            <a:latin typeface="Cambria Math" panose="02040503050406030204" pitchFamily="18" charset="0"/>
                          </a:rPr>
                          <m:t>𝑖</m:t>
                        </m:r>
                      </m:sub>
                    </m:sSub>
                  </m:oMath>
                </a14:m>
                <a:r>
                  <a:rPr lang="en-US" sz="2400" dirty="0">
                    <a:latin typeface="Avenir Light" panose="020B0402020203020204" pitchFamily="34" charset="77"/>
                  </a:rPr>
                  <a:t> * </a:t>
                </a:r>
                <a14:m>
                  <m:oMath xmlns:m="http://schemas.openxmlformats.org/officeDocument/2006/math">
                    <m:r>
                      <a:rPr lang="en-US" sz="2400" i="1" dirty="0">
                        <a:latin typeface="Cambria Math" panose="02040503050406030204" pitchFamily="18" charset="0"/>
                      </a:rPr>
                      <m:t>𝑙𝑜𝑔</m:t>
                    </m:r>
                    <m:r>
                      <a:rPr lang="en-US" sz="2400" i="1" dirty="0">
                        <a:latin typeface="Cambria Math" panose="02040503050406030204" pitchFamily="18" charset="0"/>
                      </a:rPr>
                      <m:t>⁡</m:t>
                    </m:r>
                  </m:oMath>
                </a14:m>
                <a:r>
                  <a:rPr lang="en-US" sz="4800" dirty="0">
                    <a:latin typeface="Avenir Light" panose="020B0402020203020204" pitchFamily="34" charset="77"/>
                  </a:rPr>
                  <a:t>(</a:t>
                </a:r>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 </m:t>
                        </m:r>
                        <m:r>
                          <m:rPr>
                            <m:nor/>
                          </m:rPr>
                          <a:rPr lang="en-US" sz="2400">
                            <a:latin typeface="Cambria Math" panose="02040503050406030204" pitchFamily="18" charset="0"/>
                          </a:rPr>
                          <m:t>docs</m:t>
                        </m:r>
                        <m:r>
                          <m:rPr>
                            <m:nor/>
                          </m:rPr>
                          <a:rPr lang="en-US" sz="2400">
                            <a:latin typeface="Cambria Math" panose="02040503050406030204" pitchFamily="18" charset="0"/>
                          </a:rPr>
                          <m:t> </m:t>
                        </m:r>
                        <m:r>
                          <m:rPr>
                            <m:nor/>
                          </m:rPr>
                          <a:rPr lang="en-US" sz="2400">
                            <a:latin typeface="Cambria Math" panose="02040503050406030204" pitchFamily="18" charset="0"/>
                          </a:rPr>
                          <m:t>in</m:t>
                        </m:r>
                        <m:r>
                          <m:rPr>
                            <m:nor/>
                          </m:rPr>
                          <a:rPr lang="en-US" sz="2400">
                            <a:latin typeface="Cambria Math" panose="02040503050406030204" pitchFamily="18" charset="0"/>
                          </a:rPr>
                          <m:t> </m:t>
                        </m:r>
                        <m:r>
                          <m:rPr>
                            <m:nor/>
                          </m:rPr>
                          <a:rPr lang="en-US" sz="2400">
                            <a:latin typeface="Cambria Math" panose="02040503050406030204" pitchFamily="18" charset="0"/>
                          </a:rPr>
                          <m:t>corpus</m:t>
                        </m:r>
                      </m:num>
                      <m:den>
                        <m:r>
                          <m:rPr>
                            <m:nor/>
                          </m:rPr>
                          <a:rPr lang="en-US" sz="2400">
                            <a:latin typeface="Cambria Math" panose="02040503050406030204" pitchFamily="18" charset="0"/>
                          </a:rPr>
                          <m:t># </m:t>
                        </m:r>
                        <m:r>
                          <m:rPr>
                            <m:nor/>
                          </m:rPr>
                          <a:rPr lang="en-US" sz="2400">
                            <a:latin typeface="Cambria Math" panose="02040503050406030204" pitchFamily="18" charset="0"/>
                          </a:rPr>
                          <m:t>docs</m:t>
                        </m:r>
                        <m:r>
                          <m:rPr>
                            <m:nor/>
                          </m:rPr>
                          <a:rPr lang="en-US" sz="2400">
                            <a:latin typeface="Cambria Math" panose="02040503050406030204" pitchFamily="18" charset="0"/>
                          </a:rPr>
                          <m:t> </m:t>
                        </m:r>
                        <m:r>
                          <m:rPr>
                            <m:nor/>
                          </m:rPr>
                          <a:rPr lang="en-US" sz="2400">
                            <a:latin typeface="Cambria Math" panose="02040503050406030204" pitchFamily="18" charset="0"/>
                          </a:rPr>
                          <m:t>containing</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𝑤</m:t>
                            </m:r>
                          </m:e>
                          <m:sub>
                            <m:r>
                              <a:rPr lang="en-US" sz="2400" i="1" dirty="0">
                                <a:solidFill>
                                  <a:srgbClr val="C00000"/>
                                </a:solidFill>
                                <a:latin typeface="Cambria Math" panose="02040503050406030204" pitchFamily="18" charset="0"/>
                              </a:rPr>
                              <m:t>𝑖</m:t>
                            </m:r>
                          </m:sub>
                        </m:sSub>
                      </m:den>
                    </m:f>
                  </m:oMath>
                </a14:m>
                <a:r>
                  <a:rPr lang="en-US" sz="4800" dirty="0">
                    <a:latin typeface="Avenir Light" panose="020B0402020203020204" pitchFamily="34" charset="77"/>
                  </a:rPr>
                  <a:t>)</a:t>
                </a:r>
                <a:endParaRPr lang="en-US" sz="2400" dirty="0">
                  <a:latin typeface="Avenir Light" panose="020B0402020203020204" pitchFamily="34" charset="77"/>
                </a:endParaRPr>
              </a:p>
            </p:txBody>
          </p:sp>
        </mc:Choice>
        <mc:Fallback>
          <p:sp>
            <p:nvSpPr>
              <p:cNvPr id="9" name="Content Placeholder 2">
                <a:extLst>
                  <a:ext uri="{FF2B5EF4-FFF2-40B4-BE49-F238E27FC236}">
                    <a16:creationId xmlns:a16="http://schemas.microsoft.com/office/drawing/2014/main" id="{70BE79CE-4C2B-3E43-8804-E47E9787785D}"/>
                  </a:ext>
                </a:extLst>
              </p:cNvPr>
              <p:cNvSpPr txBox="1">
                <a:spLocks noRot="1" noChangeAspect="1" noMove="1" noResize="1" noEditPoints="1" noAdjustHandles="1" noChangeArrowheads="1" noChangeShapeType="1" noTextEdit="1"/>
              </p:cNvSpPr>
              <p:nvPr/>
            </p:nvSpPr>
            <p:spPr>
              <a:xfrm>
                <a:off x="3403600" y="4252912"/>
                <a:ext cx="5905500" cy="1443928"/>
              </a:xfrm>
              <a:prstGeom prst="rect">
                <a:avLst/>
              </a:prstGeom>
              <a:blipFill>
                <a:blip r:embed="rId4"/>
                <a:stretch>
                  <a:fillRect l="-1502"/>
                </a:stretch>
              </a:blipFill>
            </p:spPr>
            <p:txBody>
              <a:bodyPr/>
              <a:lstStyle/>
              <a:p>
                <a:r>
                  <a:rPr lang="en-US">
                    <a:noFill/>
                  </a:rPr>
                  <a:t> </a:t>
                </a:r>
              </a:p>
            </p:txBody>
          </p:sp>
        </mc:Fallback>
      </mc:AlternateContent>
    </p:spTree>
    <p:extLst>
      <p:ext uri="{BB962C8B-B14F-4D97-AF65-F5344CB8AC3E}">
        <p14:creationId xmlns:p14="http://schemas.microsoft.com/office/powerpoint/2010/main" val="3602834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83</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6E346B12-F87C-7F48-BE6F-CEBF5649FA3A}"/>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strike="sngStrike"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6E346B12-F87C-7F48-BE6F-CEBF5649FA3A}"/>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4261165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84</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6E346B12-F87C-7F48-BE6F-CEBF5649FA3A}"/>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strike="sngStrike"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6E346B12-F87C-7F48-BE6F-CEBF5649FA3A}"/>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
        <p:nvSpPr>
          <p:cNvPr id="6" name="Rectangular Callout 9">
            <a:extLst>
              <a:ext uri="{FF2B5EF4-FFF2-40B4-BE49-F238E27FC236}">
                <a16:creationId xmlns:a16="http://schemas.microsoft.com/office/drawing/2014/main" id="{6A7F6AC3-84C3-174D-B839-6BDC72BA5304}"/>
              </a:ext>
            </a:extLst>
          </p:cNvPr>
          <p:cNvSpPr/>
          <p:nvPr/>
        </p:nvSpPr>
        <p:spPr>
          <a:xfrm flipH="1">
            <a:off x="3200398" y="1067340"/>
            <a:ext cx="5684955" cy="185433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7390142"/>
              <a:gd name="connsiteX1" fmla="*/ 554567 w 3327399"/>
              <a:gd name="connsiteY1" fmla="*/ 0 h 7390142"/>
              <a:gd name="connsiteX2" fmla="*/ 554567 w 3327399"/>
              <a:gd name="connsiteY2" fmla="*/ 0 h 7390142"/>
              <a:gd name="connsiteX3" fmla="*/ 1386416 w 3327399"/>
              <a:gd name="connsiteY3" fmla="*/ 0 h 7390142"/>
              <a:gd name="connsiteX4" fmla="*/ 3327399 w 3327399"/>
              <a:gd name="connsiteY4" fmla="*/ 0 h 7390142"/>
              <a:gd name="connsiteX5" fmla="*/ 3327399 w 3327399"/>
              <a:gd name="connsiteY5" fmla="*/ 3459370 h 7390142"/>
              <a:gd name="connsiteX6" fmla="*/ 3327399 w 3327399"/>
              <a:gd name="connsiteY6" fmla="*/ 3459370 h 7390142"/>
              <a:gd name="connsiteX7" fmla="*/ 3327399 w 3327399"/>
              <a:gd name="connsiteY7" fmla="*/ 4941958 h 7390142"/>
              <a:gd name="connsiteX8" fmla="*/ 3327399 w 3327399"/>
              <a:gd name="connsiteY8" fmla="*/ 5930349 h 7390142"/>
              <a:gd name="connsiteX9" fmla="*/ 3031810 w 3327399"/>
              <a:gd name="connsiteY9" fmla="*/ 5931190 h 7390142"/>
              <a:gd name="connsiteX10" fmla="*/ 3042255 w 3327399"/>
              <a:gd name="connsiteY10" fmla="*/ 7390142 h 7390142"/>
              <a:gd name="connsiteX11" fmla="*/ 2801316 w 3327399"/>
              <a:gd name="connsiteY11" fmla="*/ 5911281 h 7390142"/>
              <a:gd name="connsiteX12" fmla="*/ 1103230 w 3327399"/>
              <a:gd name="connsiteY12" fmla="*/ 5931190 h 7390142"/>
              <a:gd name="connsiteX13" fmla="*/ 227995 w 3327399"/>
              <a:gd name="connsiteY13" fmla="*/ 5930349 h 7390142"/>
              <a:gd name="connsiteX14" fmla="*/ 0 w 3327399"/>
              <a:gd name="connsiteY14" fmla="*/ 5930349 h 7390142"/>
              <a:gd name="connsiteX15" fmla="*/ 0 w 3327399"/>
              <a:gd name="connsiteY15" fmla="*/ 4941958 h 7390142"/>
              <a:gd name="connsiteX16" fmla="*/ 0 w 3327399"/>
              <a:gd name="connsiteY16" fmla="*/ 3459370 h 7390142"/>
              <a:gd name="connsiteX17" fmla="*/ 0 w 3327399"/>
              <a:gd name="connsiteY17" fmla="*/ 3459370 h 7390142"/>
              <a:gd name="connsiteX18" fmla="*/ 0 w 3327399"/>
              <a:gd name="connsiteY18" fmla="*/ 0 h 73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7390142">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cubicBezTo>
                  <a:pt x="3035292" y="6417507"/>
                  <a:pt x="3038773" y="6903825"/>
                  <a:pt x="3042255" y="7390142"/>
                </a:cubicBez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B3533D42-BC22-D940-8850-ED3D8F553E45}"/>
              </a:ext>
            </a:extLst>
          </p:cNvPr>
          <p:cNvSpPr txBox="1">
            <a:spLocks/>
          </p:cNvSpPr>
          <p:nvPr/>
        </p:nvSpPr>
        <p:spPr>
          <a:xfrm flipH="1">
            <a:off x="3200398" y="1574404"/>
            <a:ext cx="5232401"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Next lecture, we’ll address this</a:t>
            </a:r>
          </a:p>
        </p:txBody>
      </p:sp>
    </p:spTree>
    <p:extLst>
      <p:ext uri="{BB962C8B-B14F-4D97-AF65-F5344CB8AC3E}">
        <p14:creationId xmlns:p14="http://schemas.microsoft.com/office/powerpoint/2010/main" val="688525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85</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6E346B12-F87C-7F48-BE6F-CEBF5649FA3A}"/>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strike="sngStrike"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p:sp>
            <p:nvSpPr>
              <p:cNvPr id="11" name="Content Placeholder 2">
                <a:extLst>
                  <a:ext uri="{FF2B5EF4-FFF2-40B4-BE49-F238E27FC236}">
                    <a16:creationId xmlns:a16="http://schemas.microsoft.com/office/drawing/2014/main" id="{6E346B12-F87C-7F48-BE6F-CEBF5649FA3A}"/>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
        <p:nvSpPr>
          <p:cNvPr id="6" name="Rectangular Callout 9">
            <a:extLst>
              <a:ext uri="{FF2B5EF4-FFF2-40B4-BE49-F238E27FC236}">
                <a16:creationId xmlns:a16="http://schemas.microsoft.com/office/drawing/2014/main" id="{6A7F6AC3-84C3-174D-B839-6BDC72BA5304}"/>
              </a:ext>
            </a:extLst>
          </p:cNvPr>
          <p:cNvSpPr/>
          <p:nvPr/>
        </p:nvSpPr>
        <p:spPr>
          <a:xfrm flipH="1">
            <a:off x="3086099" y="1777097"/>
            <a:ext cx="6256454" cy="260564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7390142"/>
              <a:gd name="connsiteX1" fmla="*/ 554567 w 3327399"/>
              <a:gd name="connsiteY1" fmla="*/ 0 h 7390142"/>
              <a:gd name="connsiteX2" fmla="*/ 554567 w 3327399"/>
              <a:gd name="connsiteY2" fmla="*/ 0 h 7390142"/>
              <a:gd name="connsiteX3" fmla="*/ 1386416 w 3327399"/>
              <a:gd name="connsiteY3" fmla="*/ 0 h 7390142"/>
              <a:gd name="connsiteX4" fmla="*/ 3327399 w 3327399"/>
              <a:gd name="connsiteY4" fmla="*/ 0 h 7390142"/>
              <a:gd name="connsiteX5" fmla="*/ 3327399 w 3327399"/>
              <a:gd name="connsiteY5" fmla="*/ 3459370 h 7390142"/>
              <a:gd name="connsiteX6" fmla="*/ 3327399 w 3327399"/>
              <a:gd name="connsiteY6" fmla="*/ 3459370 h 7390142"/>
              <a:gd name="connsiteX7" fmla="*/ 3327399 w 3327399"/>
              <a:gd name="connsiteY7" fmla="*/ 4941958 h 7390142"/>
              <a:gd name="connsiteX8" fmla="*/ 3327399 w 3327399"/>
              <a:gd name="connsiteY8" fmla="*/ 5930349 h 7390142"/>
              <a:gd name="connsiteX9" fmla="*/ 3031810 w 3327399"/>
              <a:gd name="connsiteY9" fmla="*/ 5931190 h 7390142"/>
              <a:gd name="connsiteX10" fmla="*/ 3042255 w 3327399"/>
              <a:gd name="connsiteY10" fmla="*/ 7390142 h 7390142"/>
              <a:gd name="connsiteX11" fmla="*/ 2801316 w 3327399"/>
              <a:gd name="connsiteY11" fmla="*/ 5911281 h 7390142"/>
              <a:gd name="connsiteX12" fmla="*/ 1103230 w 3327399"/>
              <a:gd name="connsiteY12" fmla="*/ 5931190 h 7390142"/>
              <a:gd name="connsiteX13" fmla="*/ 227995 w 3327399"/>
              <a:gd name="connsiteY13" fmla="*/ 5930349 h 7390142"/>
              <a:gd name="connsiteX14" fmla="*/ 0 w 3327399"/>
              <a:gd name="connsiteY14" fmla="*/ 5930349 h 7390142"/>
              <a:gd name="connsiteX15" fmla="*/ 0 w 3327399"/>
              <a:gd name="connsiteY15" fmla="*/ 4941958 h 7390142"/>
              <a:gd name="connsiteX16" fmla="*/ 0 w 3327399"/>
              <a:gd name="connsiteY16" fmla="*/ 3459370 h 7390142"/>
              <a:gd name="connsiteX17" fmla="*/ 0 w 3327399"/>
              <a:gd name="connsiteY17" fmla="*/ 3459370 h 7390142"/>
              <a:gd name="connsiteX18" fmla="*/ 0 w 3327399"/>
              <a:gd name="connsiteY18" fmla="*/ 0 h 7390142"/>
              <a:gd name="connsiteX0" fmla="*/ 0 w 3661897"/>
              <a:gd name="connsiteY0" fmla="*/ 0 h 10384370"/>
              <a:gd name="connsiteX1" fmla="*/ 554567 w 3661897"/>
              <a:gd name="connsiteY1" fmla="*/ 0 h 10384370"/>
              <a:gd name="connsiteX2" fmla="*/ 554567 w 3661897"/>
              <a:gd name="connsiteY2" fmla="*/ 0 h 10384370"/>
              <a:gd name="connsiteX3" fmla="*/ 1386416 w 3661897"/>
              <a:gd name="connsiteY3" fmla="*/ 0 h 10384370"/>
              <a:gd name="connsiteX4" fmla="*/ 3327399 w 3661897"/>
              <a:gd name="connsiteY4" fmla="*/ 0 h 10384370"/>
              <a:gd name="connsiteX5" fmla="*/ 3327399 w 3661897"/>
              <a:gd name="connsiteY5" fmla="*/ 3459370 h 10384370"/>
              <a:gd name="connsiteX6" fmla="*/ 3327399 w 3661897"/>
              <a:gd name="connsiteY6" fmla="*/ 3459370 h 10384370"/>
              <a:gd name="connsiteX7" fmla="*/ 3327399 w 3661897"/>
              <a:gd name="connsiteY7" fmla="*/ 4941958 h 10384370"/>
              <a:gd name="connsiteX8" fmla="*/ 3661897 w 3661897"/>
              <a:gd name="connsiteY8" fmla="*/ 10384370 h 10384370"/>
              <a:gd name="connsiteX9" fmla="*/ 3031810 w 3661897"/>
              <a:gd name="connsiteY9" fmla="*/ 5931190 h 10384370"/>
              <a:gd name="connsiteX10" fmla="*/ 3042255 w 3661897"/>
              <a:gd name="connsiteY10" fmla="*/ 7390142 h 10384370"/>
              <a:gd name="connsiteX11" fmla="*/ 2801316 w 3661897"/>
              <a:gd name="connsiteY11" fmla="*/ 5911281 h 10384370"/>
              <a:gd name="connsiteX12" fmla="*/ 1103230 w 3661897"/>
              <a:gd name="connsiteY12" fmla="*/ 5931190 h 10384370"/>
              <a:gd name="connsiteX13" fmla="*/ 227995 w 3661897"/>
              <a:gd name="connsiteY13" fmla="*/ 5930349 h 10384370"/>
              <a:gd name="connsiteX14" fmla="*/ 0 w 3661897"/>
              <a:gd name="connsiteY14" fmla="*/ 5930349 h 10384370"/>
              <a:gd name="connsiteX15" fmla="*/ 0 w 3661897"/>
              <a:gd name="connsiteY15" fmla="*/ 4941958 h 10384370"/>
              <a:gd name="connsiteX16" fmla="*/ 0 w 3661897"/>
              <a:gd name="connsiteY16" fmla="*/ 3459370 h 10384370"/>
              <a:gd name="connsiteX17" fmla="*/ 0 w 3661897"/>
              <a:gd name="connsiteY17" fmla="*/ 3459370 h 10384370"/>
              <a:gd name="connsiteX18" fmla="*/ 0 w 3661897"/>
              <a:gd name="connsiteY18" fmla="*/ 0 h 1038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1897" h="10384370">
                <a:moveTo>
                  <a:pt x="0" y="0"/>
                </a:moveTo>
                <a:lnTo>
                  <a:pt x="554567" y="0"/>
                </a:lnTo>
                <a:lnTo>
                  <a:pt x="554567" y="0"/>
                </a:lnTo>
                <a:lnTo>
                  <a:pt x="1386416" y="0"/>
                </a:lnTo>
                <a:lnTo>
                  <a:pt x="3327399" y="0"/>
                </a:lnTo>
                <a:lnTo>
                  <a:pt x="3327399" y="3459370"/>
                </a:lnTo>
                <a:lnTo>
                  <a:pt x="3327399" y="3459370"/>
                </a:lnTo>
                <a:lnTo>
                  <a:pt x="3327399" y="4941958"/>
                </a:lnTo>
                <a:lnTo>
                  <a:pt x="3661897" y="10384370"/>
                </a:lnTo>
                <a:lnTo>
                  <a:pt x="3031810" y="5931190"/>
                </a:lnTo>
                <a:cubicBezTo>
                  <a:pt x="3035292" y="6417507"/>
                  <a:pt x="3038773" y="6903825"/>
                  <a:pt x="3042255" y="7390142"/>
                </a:cubicBez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B3533D42-BC22-D940-8850-ED3D8F553E45}"/>
              </a:ext>
            </a:extLst>
          </p:cNvPr>
          <p:cNvSpPr txBox="1">
            <a:spLocks/>
          </p:cNvSpPr>
          <p:nvPr/>
        </p:nvSpPr>
        <p:spPr>
          <a:xfrm flipH="1">
            <a:off x="4402485" y="2067677"/>
            <a:ext cx="4000502" cy="136132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In the following lecture, we’ll address these points</a:t>
            </a:r>
          </a:p>
        </p:txBody>
      </p:sp>
    </p:spTree>
    <p:extLst>
      <p:ext uri="{BB962C8B-B14F-4D97-AF65-F5344CB8AC3E}">
        <p14:creationId xmlns:p14="http://schemas.microsoft.com/office/powerpoint/2010/main" val="30774796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86</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368300" y="349347"/>
            <a:ext cx="5613400" cy="612775"/>
          </a:xfrm>
        </p:spPr>
        <p:txBody>
          <a:bodyPr>
            <a:noAutofit/>
          </a:bodyPr>
          <a:lstStyle/>
          <a:p>
            <a:r>
              <a:rPr lang="en-US" sz="4000" b="1" dirty="0">
                <a:solidFill>
                  <a:srgbClr val="002060"/>
                </a:solidFill>
                <a:latin typeface="Avenir Black" panose="02000503020000020003" pitchFamily="2" charset="0"/>
              </a:rPr>
              <a:t>EXTRA</a:t>
            </a:r>
          </a:p>
        </p:txBody>
      </p:sp>
      <p:sp>
        <p:nvSpPr>
          <p:cNvPr id="8" name="Rectangle 7">
            <a:extLst>
              <a:ext uri="{FF2B5EF4-FFF2-40B4-BE49-F238E27FC236}">
                <a16:creationId xmlns:a16="http://schemas.microsoft.com/office/drawing/2014/main" id="{6DC880AC-9A27-734E-B6F8-26783E30FB60}"/>
              </a:ext>
            </a:extLst>
          </p:cNvPr>
          <p:cNvSpPr/>
          <p:nvPr/>
        </p:nvSpPr>
        <p:spPr>
          <a:xfrm>
            <a:off x="483326" y="1167957"/>
            <a:ext cx="11546114" cy="736933"/>
          </a:xfrm>
          <a:prstGeom prst="rect">
            <a:avLst/>
          </a:prstGeom>
        </p:spPr>
        <p:txBody>
          <a:bodyPr wrap="square">
            <a:spAutoFit/>
          </a:bodyPr>
          <a:lstStyle/>
          <a:p>
            <a:pPr>
              <a:lnSpc>
                <a:spcPct val="200000"/>
              </a:lnSpc>
            </a:pPr>
            <a:r>
              <a:rPr lang="en-US" sz="2400" dirty="0">
                <a:latin typeface="Avenir Light" panose="020B0402020203020204" pitchFamily="34" charset="77"/>
              </a:rPr>
              <a:t>The</a:t>
            </a:r>
            <a:r>
              <a:rPr lang="en-US" sz="2400" b="1" dirty="0">
                <a:latin typeface="Avenir Light" panose="020B0402020203020204" pitchFamily="34" charset="77"/>
              </a:rPr>
              <a:t> Naïve Bayes Classifier </a:t>
            </a:r>
            <a:r>
              <a:rPr lang="en-US" sz="2400" dirty="0">
                <a:latin typeface="Avenir Light" panose="020B0402020203020204" pitchFamily="34" charset="77"/>
              </a:rPr>
              <a:t>often used while assuming </a:t>
            </a:r>
            <a:r>
              <a:rPr lang="en-US" sz="2400" u="sng" dirty="0">
                <a:latin typeface="Avenir Light" panose="020B0402020203020204" pitchFamily="34" charset="77"/>
              </a:rPr>
              <a:t>word independence</a:t>
            </a:r>
            <a:endParaRPr lang="en-US" sz="2400" b="1" u="sng"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E9DF3BE-34E9-454B-A761-C4FADF676880}"/>
                  </a:ext>
                </a:extLst>
              </p:cNvPr>
              <p:cNvSpPr/>
              <p:nvPr/>
            </p:nvSpPr>
            <p:spPr>
              <a:xfrm>
                <a:off x="483326" y="2531022"/>
                <a:ext cx="10679974" cy="1472326"/>
              </a:xfrm>
              <a:prstGeom prst="rect">
                <a:avLst/>
              </a:prstGeom>
            </p:spPr>
            <p:txBody>
              <a:bodyPr wrap="square">
                <a:spAutoFit/>
              </a:bodyPr>
              <a:lstStyle/>
              <a:p>
                <a:pPr>
                  <a:lnSpc>
                    <a:spcPct val="200000"/>
                  </a:lnSpc>
                </a:pPr>
                <a:r>
                  <a:rPr lang="en-US" sz="2400" dirty="0">
                    <a:latin typeface="Avenir Light" panose="020B0402020203020204" pitchFamily="34" charset="77"/>
                  </a:rPr>
                  <a:t>When performing text classification, we’re interested in predicting class </a:t>
                </a:r>
                <a14:m>
                  <m:oMath xmlns:m="http://schemas.openxmlformats.org/officeDocument/2006/math">
                    <m:r>
                      <a:rPr lang="en-US" sz="2400" i="1">
                        <a:solidFill>
                          <a:schemeClr val="accent5">
                            <a:lumMod val="75000"/>
                          </a:schemeClr>
                        </a:solidFill>
                        <a:latin typeface="Cambria Math" panose="02040503050406030204" pitchFamily="18" charset="0"/>
                      </a:rPr>
                      <m:t>𝑐</m:t>
                    </m:r>
                  </m:oMath>
                </a14:m>
                <a:r>
                  <a:rPr lang="en-US" sz="2400" dirty="0">
                    <a:latin typeface="Avenir Light" panose="020B0402020203020204" pitchFamily="34" charset="77"/>
                  </a:rPr>
                  <a:t> for a given document </a:t>
                </a:r>
                <a14:m>
                  <m:oMath xmlns:m="http://schemas.openxmlformats.org/officeDocument/2006/math">
                    <m:r>
                      <a:rPr lang="en-US" sz="2400" i="1">
                        <a:latin typeface="Cambria Math" panose="02040503050406030204" pitchFamily="18" charset="0"/>
                      </a:rPr>
                      <m:t>𝑑</m:t>
                    </m:r>
                  </m:oMath>
                </a14:m>
                <a:endParaRPr lang="en-US" sz="2400" b="1" dirty="0">
                  <a:latin typeface="Avenir Light" panose="020B0402020203020204" pitchFamily="34" charset="77"/>
                </a:endParaRPr>
              </a:p>
            </p:txBody>
          </p:sp>
        </mc:Choice>
        <mc:Fallback>
          <p:sp>
            <p:nvSpPr>
              <p:cNvPr id="5" name="Rectangle 4">
                <a:extLst>
                  <a:ext uri="{FF2B5EF4-FFF2-40B4-BE49-F238E27FC236}">
                    <a16:creationId xmlns:a16="http://schemas.microsoft.com/office/drawing/2014/main" id="{FE9DF3BE-34E9-454B-A761-C4FADF676880}"/>
                  </a:ext>
                </a:extLst>
              </p:cNvPr>
              <p:cNvSpPr>
                <a:spLocks noRot="1" noChangeAspect="1" noMove="1" noResize="1" noEditPoints="1" noAdjustHandles="1" noChangeArrowheads="1" noChangeShapeType="1" noTextEdit="1"/>
              </p:cNvSpPr>
              <p:nvPr/>
            </p:nvSpPr>
            <p:spPr>
              <a:xfrm>
                <a:off x="483326" y="2531022"/>
                <a:ext cx="10679974" cy="1472326"/>
              </a:xfrm>
              <a:prstGeom prst="rect">
                <a:avLst/>
              </a:prstGeom>
              <a:blipFill>
                <a:blip r:embed="rId2"/>
                <a:stretch>
                  <a:fillRect l="-831" b="-8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5CDA944-C2FC-8143-946E-EC2514AE25A0}"/>
                  </a:ext>
                </a:extLst>
              </p:cNvPr>
              <p:cNvSpPr txBox="1"/>
              <p:nvPr/>
            </p:nvSpPr>
            <p:spPr>
              <a:xfrm>
                <a:off x="3741254" y="4415017"/>
                <a:ext cx="4869346" cy="13038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𝑃</m:t>
                      </m:r>
                      <m:d>
                        <m:dPr>
                          <m:ctrlPr>
                            <a:rPr lang="en-US" sz="4000" b="0" i="1" smtClean="0">
                              <a:latin typeface="Cambria Math" panose="02040503050406030204" pitchFamily="18" charset="0"/>
                            </a:rPr>
                          </m:ctrlPr>
                        </m:dPr>
                        <m:e>
                          <m:r>
                            <a:rPr lang="en-US" sz="4000" b="0" i="1" smtClean="0">
                              <a:solidFill>
                                <a:schemeClr val="accent5">
                                  <a:lumMod val="75000"/>
                                </a:schemeClr>
                              </a:solidFill>
                              <a:latin typeface="Cambria Math" panose="02040503050406030204" pitchFamily="18" charset="0"/>
                            </a:rPr>
                            <m:t>𝑐</m:t>
                          </m:r>
                        </m:e>
                        <m:e>
                          <m:r>
                            <a:rPr lang="en-US" sz="4000" b="0" i="1" smtClean="0">
                              <a:latin typeface="Cambria Math" panose="02040503050406030204" pitchFamily="18" charset="0"/>
                            </a:rPr>
                            <m:t>𝑑</m:t>
                          </m:r>
                        </m:e>
                      </m:d>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𝑃</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𝑑</m:t>
                              </m:r>
                            </m:e>
                            <m:e>
                              <m:r>
                                <a:rPr lang="en-US" sz="4000" b="0" i="1" smtClean="0">
                                  <a:solidFill>
                                    <a:schemeClr val="accent5">
                                      <a:lumMod val="75000"/>
                                    </a:schemeClr>
                                  </a:solidFill>
                                  <a:latin typeface="Cambria Math" panose="02040503050406030204" pitchFamily="18" charset="0"/>
                                </a:rPr>
                                <m:t>𝑐</m:t>
                              </m:r>
                            </m:e>
                          </m:d>
                          <m:r>
                            <a:rPr lang="en-US" sz="4000" b="0" i="1" smtClean="0">
                              <a:latin typeface="Cambria Math" panose="02040503050406030204" pitchFamily="18" charset="0"/>
                            </a:rPr>
                            <m:t>𝑃</m:t>
                          </m:r>
                          <m:r>
                            <a:rPr lang="en-US" sz="4000" b="0" i="1" smtClean="0">
                              <a:latin typeface="Cambria Math" panose="02040503050406030204" pitchFamily="18" charset="0"/>
                            </a:rPr>
                            <m:t>(</m:t>
                          </m:r>
                          <m:r>
                            <a:rPr lang="en-US" sz="4000" b="0" i="1" smtClean="0">
                              <a:solidFill>
                                <a:schemeClr val="accent5">
                                  <a:lumMod val="75000"/>
                                </a:schemeClr>
                              </a:solidFill>
                              <a:latin typeface="Cambria Math" panose="02040503050406030204" pitchFamily="18" charset="0"/>
                            </a:rPr>
                            <m:t>𝑐</m:t>
                          </m:r>
                          <m:r>
                            <a:rPr lang="en-US" sz="4000" b="0" i="1" smtClean="0">
                              <a:latin typeface="Cambria Math" panose="02040503050406030204" pitchFamily="18" charset="0"/>
                            </a:rPr>
                            <m:t>)</m:t>
                          </m:r>
                        </m:num>
                        <m:den>
                          <m:r>
                            <a:rPr lang="en-US" sz="4000" b="0" i="1" smtClean="0">
                              <a:latin typeface="Cambria Math" panose="02040503050406030204" pitchFamily="18" charset="0"/>
                            </a:rPr>
                            <m:t>𝑃</m:t>
                          </m:r>
                          <m:r>
                            <a:rPr lang="en-US" sz="4000" b="0" i="1" smtClean="0">
                              <a:latin typeface="Cambria Math" panose="02040503050406030204" pitchFamily="18" charset="0"/>
                            </a:rPr>
                            <m:t>(</m:t>
                          </m:r>
                          <m:r>
                            <a:rPr lang="en-US" sz="4000" b="0" i="1" smtClean="0">
                              <a:latin typeface="Cambria Math" panose="02040503050406030204" pitchFamily="18" charset="0"/>
                            </a:rPr>
                            <m:t>𝑑</m:t>
                          </m:r>
                          <m:r>
                            <a:rPr lang="en-US" sz="4000" b="0" i="1" smtClean="0">
                              <a:latin typeface="Cambria Math" panose="02040503050406030204" pitchFamily="18" charset="0"/>
                            </a:rPr>
                            <m:t>)</m:t>
                          </m:r>
                        </m:den>
                      </m:f>
                    </m:oMath>
                  </m:oMathPara>
                </a14:m>
                <a:endParaRPr lang="en-US" sz="4000" dirty="0"/>
              </a:p>
            </p:txBody>
          </p:sp>
        </mc:Choice>
        <mc:Fallback>
          <p:sp>
            <p:nvSpPr>
              <p:cNvPr id="2" name="TextBox 1">
                <a:extLst>
                  <a:ext uri="{FF2B5EF4-FFF2-40B4-BE49-F238E27FC236}">
                    <a16:creationId xmlns:a16="http://schemas.microsoft.com/office/drawing/2014/main" id="{E5CDA944-C2FC-8143-946E-EC2514AE25A0}"/>
                  </a:ext>
                </a:extLst>
              </p:cNvPr>
              <p:cNvSpPr txBox="1">
                <a:spLocks noRot="1" noChangeAspect="1" noMove="1" noResize="1" noEditPoints="1" noAdjustHandles="1" noChangeArrowheads="1" noChangeShapeType="1" noTextEdit="1"/>
              </p:cNvSpPr>
              <p:nvPr/>
            </p:nvSpPr>
            <p:spPr>
              <a:xfrm>
                <a:off x="3741254" y="4415017"/>
                <a:ext cx="4869346" cy="1303818"/>
              </a:xfrm>
              <a:prstGeom prst="rect">
                <a:avLst/>
              </a:prstGeom>
              <a:blipFill>
                <a:blip r:embed="rId3"/>
                <a:stretch>
                  <a:fillRect l="-1818" t="-962" r="-3117" b="-17308"/>
                </a:stretch>
              </a:blipFill>
            </p:spPr>
            <p:txBody>
              <a:bodyPr/>
              <a:lstStyle/>
              <a:p>
                <a:r>
                  <a:rPr lang="en-US">
                    <a:noFill/>
                  </a:rPr>
                  <a:t> </a:t>
                </a:r>
              </a:p>
            </p:txBody>
          </p:sp>
        </mc:Fallback>
      </mc:AlternateContent>
    </p:spTree>
    <p:extLst>
      <p:ext uri="{BB962C8B-B14F-4D97-AF65-F5344CB8AC3E}">
        <p14:creationId xmlns:p14="http://schemas.microsoft.com/office/powerpoint/2010/main" val="40779908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87</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368300" y="349347"/>
            <a:ext cx="5613400" cy="612775"/>
          </a:xfrm>
        </p:spPr>
        <p:txBody>
          <a:bodyPr>
            <a:noAutofit/>
          </a:bodyPr>
          <a:lstStyle/>
          <a:p>
            <a:r>
              <a:rPr lang="en-US" sz="4000" b="1" dirty="0">
                <a:solidFill>
                  <a:srgbClr val="002060"/>
                </a:solidFill>
                <a:latin typeface="Avenir Black" panose="02000503020000020003" pitchFamily="2" charset="0"/>
              </a:rPr>
              <a:t>Naïve Bayes Classifier</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5CDA944-C2FC-8143-946E-EC2514AE25A0}"/>
                  </a:ext>
                </a:extLst>
              </p:cNvPr>
              <p:cNvSpPr txBox="1"/>
              <p:nvPr/>
            </p:nvSpPr>
            <p:spPr>
              <a:xfrm>
                <a:off x="3906196" y="1659117"/>
                <a:ext cx="4151008" cy="9176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𝑀𝐴𝑃</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r>
                                <a:rPr lang="en-US" sz="2400" b="0" i="1" smtClean="0">
                                  <a:latin typeface="Cambria Math" panose="02040503050406030204" pitchFamily="18" charset="0"/>
                                </a:rPr>
                                <m:t>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lim>
                          </m:limLow>
                        </m:fName>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e>
                      </m:func>
                    </m:oMath>
                  </m:oMathPara>
                </a14:m>
                <a:endParaRPr lang="en-US" sz="2400" b="0" dirty="0"/>
              </a:p>
              <a:p>
                <a:endParaRPr lang="en-US" sz="2400" dirty="0"/>
              </a:p>
            </p:txBody>
          </p:sp>
        </mc:Choice>
        <mc:Fallback>
          <p:sp>
            <p:nvSpPr>
              <p:cNvPr id="2" name="TextBox 1">
                <a:extLst>
                  <a:ext uri="{FF2B5EF4-FFF2-40B4-BE49-F238E27FC236}">
                    <a16:creationId xmlns:a16="http://schemas.microsoft.com/office/drawing/2014/main" id="{E5CDA944-C2FC-8143-946E-EC2514AE25A0}"/>
                  </a:ext>
                </a:extLst>
              </p:cNvPr>
              <p:cNvSpPr txBox="1">
                <a:spLocks noRot="1" noChangeAspect="1" noMove="1" noResize="1" noEditPoints="1" noAdjustHandles="1" noChangeArrowheads="1" noChangeShapeType="1" noTextEdit="1"/>
              </p:cNvSpPr>
              <p:nvPr/>
            </p:nvSpPr>
            <p:spPr>
              <a:xfrm>
                <a:off x="3906196" y="1659117"/>
                <a:ext cx="4151008" cy="9176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CDBC6D3-7D3B-6B4B-8480-B5EEC0D1B51A}"/>
                  </a:ext>
                </a:extLst>
              </p:cNvPr>
              <p:cNvSpPr/>
              <p:nvPr/>
            </p:nvSpPr>
            <p:spPr>
              <a:xfrm>
                <a:off x="4452593" y="2264936"/>
                <a:ext cx="4272149" cy="87459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lim>
                          </m:limLow>
                        </m:fName>
                        <m:e>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𝑑</m:t>
                                  </m:r>
                                </m:e>
                                <m:e>
                                  <m:r>
                                    <a:rPr lang="en-US" sz="2400" b="0" i="1" smtClean="0">
                                      <a:latin typeface="Cambria Math" panose="02040503050406030204" pitchFamily="18" charset="0"/>
                                      <a:ea typeface="Cambria Math" panose="02040503050406030204" pitchFamily="18" charset="0"/>
                                    </a:rPr>
                                    <m:t>𝑐</m:t>
                                  </m:r>
                                </m:e>
                              </m:d>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m:t>
                              </m:r>
                            </m:den>
                          </m:f>
                        </m:e>
                      </m:func>
                    </m:oMath>
                  </m:oMathPara>
                </a14:m>
                <a:endParaRPr lang="en-US" sz="2400" dirty="0"/>
              </a:p>
            </p:txBody>
          </p:sp>
        </mc:Choice>
        <mc:Fallback>
          <p:sp>
            <p:nvSpPr>
              <p:cNvPr id="3" name="Rectangle 2">
                <a:extLst>
                  <a:ext uri="{FF2B5EF4-FFF2-40B4-BE49-F238E27FC236}">
                    <a16:creationId xmlns:a16="http://schemas.microsoft.com/office/drawing/2014/main" id="{2CDBC6D3-7D3B-6B4B-8480-B5EEC0D1B51A}"/>
                  </a:ext>
                </a:extLst>
              </p:cNvPr>
              <p:cNvSpPr>
                <a:spLocks noRot="1" noChangeAspect="1" noMove="1" noResize="1" noEditPoints="1" noAdjustHandles="1" noChangeArrowheads="1" noChangeShapeType="1" noTextEdit="1"/>
              </p:cNvSpPr>
              <p:nvPr/>
            </p:nvSpPr>
            <p:spPr>
              <a:xfrm>
                <a:off x="4452593" y="2264936"/>
                <a:ext cx="4272149" cy="874598"/>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19096725-5B04-324E-94A4-A3A682C4578E}"/>
                  </a:ext>
                </a:extLst>
              </p:cNvPr>
              <p:cNvSpPr/>
              <p:nvPr/>
            </p:nvSpPr>
            <p:spPr>
              <a:xfrm>
                <a:off x="4452593" y="3362656"/>
                <a:ext cx="4272149" cy="64068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lim>
                          </m:limLow>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𝑑</m:t>
                              </m:r>
                            </m:e>
                            <m:e>
                              <m:r>
                                <a:rPr lang="en-US" sz="2400" b="0" i="1" smtClean="0">
                                  <a:latin typeface="Cambria Math" panose="02040503050406030204" pitchFamily="18" charset="0"/>
                                </a:rPr>
                                <m:t>𝑐</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e>
                      </m:func>
                    </m:oMath>
                  </m:oMathPara>
                </a14:m>
                <a:endParaRPr lang="en-US" sz="2400" dirty="0"/>
              </a:p>
            </p:txBody>
          </p:sp>
        </mc:Choice>
        <mc:Fallback>
          <p:sp>
            <p:nvSpPr>
              <p:cNvPr id="9" name="Rectangle 8">
                <a:extLst>
                  <a:ext uri="{FF2B5EF4-FFF2-40B4-BE49-F238E27FC236}">
                    <a16:creationId xmlns:a16="http://schemas.microsoft.com/office/drawing/2014/main" id="{19096725-5B04-324E-94A4-A3A682C4578E}"/>
                  </a:ext>
                </a:extLst>
              </p:cNvPr>
              <p:cNvSpPr>
                <a:spLocks noRot="1" noChangeAspect="1" noMove="1" noResize="1" noEditPoints="1" noAdjustHandles="1" noChangeArrowheads="1" noChangeShapeType="1" noTextEdit="1"/>
              </p:cNvSpPr>
              <p:nvPr/>
            </p:nvSpPr>
            <p:spPr>
              <a:xfrm>
                <a:off x="4452593" y="3362656"/>
                <a:ext cx="4272149" cy="640688"/>
              </a:xfrm>
              <a:prstGeom prst="rect">
                <a:avLst/>
              </a:prstGeom>
              <a:blipFill>
                <a:blip r:embed="rId4"/>
                <a:stretch>
                  <a:fillRect b="-19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5AE33740-9F98-9442-95A5-39B15FB01F52}"/>
                  </a:ext>
                </a:extLst>
              </p:cNvPr>
              <p:cNvSpPr/>
              <p:nvPr/>
            </p:nvSpPr>
            <p:spPr>
              <a:xfrm>
                <a:off x="5011393" y="4328066"/>
                <a:ext cx="4272149" cy="64068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lim>
                          </m:limLow>
                        </m:fName>
                        <m:e>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e>
                            <m:e>
                              <m:r>
                                <a:rPr lang="en-US" sz="2400" b="0" i="1" smtClean="0">
                                  <a:latin typeface="Cambria Math" panose="02040503050406030204" pitchFamily="18" charset="0"/>
                                </a:rPr>
                                <m:t>𝑐</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e>
                      </m:func>
                    </m:oMath>
                  </m:oMathPara>
                </a14:m>
                <a:endParaRPr lang="en-US" sz="2400" dirty="0"/>
              </a:p>
            </p:txBody>
          </p:sp>
        </mc:Choice>
        <mc:Fallback>
          <p:sp>
            <p:nvSpPr>
              <p:cNvPr id="10" name="Rectangle 9">
                <a:extLst>
                  <a:ext uri="{FF2B5EF4-FFF2-40B4-BE49-F238E27FC236}">
                    <a16:creationId xmlns:a16="http://schemas.microsoft.com/office/drawing/2014/main" id="{5AE33740-9F98-9442-95A5-39B15FB01F52}"/>
                  </a:ext>
                </a:extLst>
              </p:cNvPr>
              <p:cNvSpPr>
                <a:spLocks noRot="1" noChangeAspect="1" noMove="1" noResize="1" noEditPoints="1" noAdjustHandles="1" noChangeArrowheads="1" noChangeShapeType="1" noTextEdit="1"/>
              </p:cNvSpPr>
              <p:nvPr/>
            </p:nvSpPr>
            <p:spPr>
              <a:xfrm>
                <a:off x="5011393" y="4328066"/>
                <a:ext cx="4272149" cy="640688"/>
              </a:xfrm>
              <a:prstGeom prst="rect">
                <a:avLst/>
              </a:prstGeom>
              <a:blipFill>
                <a:blip r:embed="rId5"/>
                <a:stretch>
                  <a:fillRect r="-6509" b="-384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ADB0ABC-3829-F64F-A0BA-830CF027E47E}"/>
              </a:ext>
            </a:extLst>
          </p:cNvPr>
          <p:cNvSpPr/>
          <p:nvPr/>
        </p:nvSpPr>
        <p:spPr>
          <a:xfrm>
            <a:off x="4069404" y="5354552"/>
            <a:ext cx="5925338" cy="461665"/>
          </a:xfrm>
          <a:prstGeom prst="rect">
            <a:avLst/>
          </a:prstGeom>
        </p:spPr>
        <p:txBody>
          <a:bodyPr wrap="square" anchor="t">
            <a:spAutoFit/>
          </a:bodyPr>
          <a:lstStyle/>
          <a:p>
            <a:r>
              <a:rPr lang="en-US" sz="2400" dirty="0">
                <a:solidFill>
                  <a:srgbClr val="C00000"/>
                </a:solidFill>
                <a:latin typeface="Avenir Light" panose="020B0402020203020204" pitchFamily="34" charset="77"/>
              </a:rPr>
              <a:t>We assume word order doesn’t matter.</a:t>
            </a:r>
            <a:endParaRPr lang="en-US" sz="2400" b="1" dirty="0">
              <a:solidFill>
                <a:srgbClr val="C00000"/>
              </a:solidFill>
              <a:latin typeface="Avenir Light" panose="020B0402020203020204" pitchFamily="34" charset="77"/>
            </a:endParaRPr>
          </a:p>
        </p:txBody>
      </p:sp>
    </p:spTree>
    <p:extLst>
      <p:ext uri="{BB962C8B-B14F-4D97-AF65-F5344CB8AC3E}">
        <p14:creationId xmlns:p14="http://schemas.microsoft.com/office/powerpoint/2010/main" val="5169383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88</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368300" y="349347"/>
            <a:ext cx="5613400" cy="612775"/>
          </a:xfrm>
        </p:spPr>
        <p:txBody>
          <a:bodyPr>
            <a:noAutofit/>
          </a:bodyPr>
          <a:lstStyle/>
          <a:p>
            <a:r>
              <a:rPr lang="en-US" sz="4000" b="1" dirty="0">
                <a:solidFill>
                  <a:srgbClr val="002060"/>
                </a:solidFill>
                <a:latin typeface="Avenir Black" panose="02000503020000020003" pitchFamily="2" charset="0"/>
              </a:rPr>
              <a:t>Naïve Bayes Classifier</a:t>
            </a:r>
          </a:p>
        </p:txBody>
      </p:sp>
      <p:sp>
        <p:nvSpPr>
          <p:cNvPr id="11" name="Rectangle 10">
            <a:extLst>
              <a:ext uri="{FF2B5EF4-FFF2-40B4-BE49-F238E27FC236}">
                <a16:creationId xmlns:a16="http://schemas.microsoft.com/office/drawing/2014/main" id="{0ADB0ABC-3829-F64F-A0BA-830CF027E47E}"/>
              </a:ext>
            </a:extLst>
          </p:cNvPr>
          <p:cNvSpPr/>
          <p:nvPr/>
        </p:nvSpPr>
        <p:spPr>
          <a:xfrm>
            <a:off x="3501631" y="1417552"/>
            <a:ext cx="5925338" cy="461665"/>
          </a:xfrm>
          <a:prstGeom prst="rect">
            <a:avLst/>
          </a:prstGeom>
        </p:spPr>
        <p:txBody>
          <a:bodyPr wrap="square" anchor="t">
            <a:spAutoFit/>
          </a:bodyPr>
          <a:lstStyle/>
          <a:p>
            <a:r>
              <a:rPr lang="en-US" sz="2400" dirty="0">
                <a:solidFill>
                  <a:srgbClr val="C00000"/>
                </a:solidFill>
                <a:latin typeface="Avenir Light" panose="020B0402020203020204" pitchFamily="34" charset="77"/>
              </a:rPr>
              <a:t>We assume word order doesn’t matter.</a:t>
            </a:r>
            <a:endParaRPr lang="en-US" sz="2400" b="1" dirty="0">
              <a:solidFill>
                <a:srgbClr val="C00000"/>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EF19C78-7946-2246-91BA-5B93BEF2B7A9}"/>
                  </a:ext>
                </a:extLst>
              </p:cNvPr>
              <p:cNvSpPr/>
              <p:nvPr/>
            </p:nvSpPr>
            <p:spPr>
              <a:xfrm>
                <a:off x="2273300" y="2075934"/>
                <a:ext cx="8382000" cy="461665"/>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e>
                      <m:e>
                        <m:r>
                          <a:rPr lang="en-US" sz="2400" i="1">
                            <a:latin typeface="Cambria Math" panose="02040503050406030204" pitchFamily="18" charset="0"/>
                          </a:rPr>
                          <m:t>𝑐</m:t>
                        </m:r>
                      </m:e>
                    </m:d>
                    <m:r>
                      <a:rPr lang="en-US" sz="2400" b="0" i="1" smtClean="0">
                        <a:latin typeface="Cambria Math" panose="02040503050406030204" pitchFamily="18" charset="0"/>
                      </a:rPr>
                      <m:t>= </m:t>
                    </m:r>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e>
                        <m:r>
                          <a:rPr lang="en-US" sz="2400" i="1">
                            <a:latin typeface="Cambria Math" panose="02040503050406030204" pitchFamily="18" charset="0"/>
                          </a:rPr>
                          <m:t>𝑐</m:t>
                        </m:r>
                      </m:e>
                    </m:d>
                  </m:oMath>
                </a14:m>
                <a:r>
                  <a:rPr lang="en-US" sz="2400" dirty="0"/>
                  <a:t>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e>
                        <m:r>
                          <a:rPr lang="en-US" sz="2400" i="1">
                            <a:latin typeface="Cambria Math" panose="02040503050406030204" pitchFamily="18" charset="0"/>
                          </a:rPr>
                          <m:t>𝑐</m:t>
                        </m:r>
                      </m:e>
                    </m:d>
                  </m:oMath>
                </a14:m>
                <a:r>
                  <a:rPr lang="en-US" sz="2400" dirty="0"/>
                  <a:t>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e>
                      <m:e>
                        <m:r>
                          <a:rPr lang="en-US" sz="2400" i="1">
                            <a:latin typeface="Cambria Math" panose="02040503050406030204" pitchFamily="18" charset="0"/>
                          </a:rPr>
                          <m:t>𝑐</m:t>
                        </m:r>
                      </m:e>
                    </m:d>
                  </m:oMath>
                </a14:m>
                <a:r>
                  <a:rPr lang="en-US" sz="2400" dirty="0"/>
                  <a:t>…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e>
                      <m:e>
                        <m:r>
                          <a:rPr lang="en-US" sz="2400" i="1">
                            <a:latin typeface="Cambria Math" panose="02040503050406030204" pitchFamily="18" charset="0"/>
                          </a:rPr>
                          <m:t>𝑐</m:t>
                        </m:r>
                      </m:e>
                    </m:d>
                  </m:oMath>
                </a14:m>
                <a:endParaRPr lang="en-US" sz="2400" dirty="0"/>
              </a:p>
            </p:txBody>
          </p:sp>
        </mc:Choice>
        <mc:Fallback>
          <p:sp>
            <p:nvSpPr>
              <p:cNvPr id="4" name="Rectangle 3">
                <a:extLst>
                  <a:ext uri="{FF2B5EF4-FFF2-40B4-BE49-F238E27FC236}">
                    <a16:creationId xmlns:a16="http://schemas.microsoft.com/office/drawing/2014/main" id="{9EF19C78-7946-2246-91BA-5B93BEF2B7A9}"/>
                  </a:ext>
                </a:extLst>
              </p:cNvPr>
              <p:cNvSpPr>
                <a:spLocks noRot="1" noChangeAspect="1" noMove="1" noResize="1" noEditPoints="1" noAdjustHandles="1" noChangeArrowheads="1" noChangeShapeType="1" noTextEdit="1"/>
              </p:cNvSpPr>
              <p:nvPr/>
            </p:nvSpPr>
            <p:spPr>
              <a:xfrm>
                <a:off x="2273300" y="2075934"/>
                <a:ext cx="8382000" cy="461665"/>
              </a:xfrm>
              <a:prstGeom prst="rect">
                <a:avLst/>
              </a:prstGeom>
              <a:blipFill>
                <a:blip r:embed="rId2"/>
                <a:stretch>
                  <a:fillRect l="-151" t="-8108" b="-29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FD9D942-A79F-8948-A4FC-05FD7DB5F199}"/>
                  </a:ext>
                </a:extLst>
              </p:cNvPr>
              <p:cNvSpPr txBox="1"/>
              <p:nvPr/>
            </p:nvSpPr>
            <p:spPr>
              <a:xfrm>
                <a:off x="2273300" y="2920645"/>
                <a:ext cx="5689600" cy="15325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𝑁𝐵</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argmax</m:t>
                              </m:r>
                            </m:e>
                            <m:li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𝐶</m:t>
                              </m:r>
                            </m:lim>
                          </m:limLow>
                        </m:fName>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𝑗</m:t>
                                  </m:r>
                                </m:sub>
                              </m:sSub>
                            </m:e>
                          </m:d>
                        </m:e>
                      </m:func>
                      <m:nary>
                        <m:naryPr>
                          <m:chr m:val="∏"/>
                          <m:supHide m:val="on"/>
                          <m:ctrlPr>
                            <a:rPr lang="en-US" sz="2800" b="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m:rPr>
                                  <m:brk m:alnAt="7"/>
                                </m:rPr>
                                <a:rPr lang="en-US" sz="2800" b="0" i="1" smtClean="0">
                                  <a:latin typeface="Cambria Math" panose="02040503050406030204" pitchFamily="18" charset="0"/>
                                </a:rPr>
                                <m:t>𝑖</m:t>
                              </m:r>
                            </m:sub>
                          </m:sSub>
                          <m:r>
                            <m:rPr>
                              <m:brk m:alnAt="7"/>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𝑊</m:t>
                          </m:r>
                        </m:sub>
                        <m:sup/>
                        <m:e>
                          <m:r>
                            <a:rPr lang="en-US" sz="2800" b="0" i="1" smtClean="0">
                              <a:latin typeface="Cambria Math" panose="02040503050406030204" pitchFamily="18" charset="0"/>
                            </a:rPr>
                            <m:t>𝑃</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e>
                      </m:nary>
                    </m:oMath>
                  </m:oMathPara>
                </a14:m>
                <a:endParaRPr lang="en-US" sz="2800" b="0" dirty="0"/>
              </a:p>
              <a:p>
                <a:endParaRPr lang="en-US" sz="2800" dirty="0"/>
              </a:p>
            </p:txBody>
          </p:sp>
        </mc:Choice>
        <mc:Fallback>
          <p:sp>
            <p:nvSpPr>
              <p:cNvPr id="12" name="TextBox 11">
                <a:extLst>
                  <a:ext uri="{FF2B5EF4-FFF2-40B4-BE49-F238E27FC236}">
                    <a16:creationId xmlns:a16="http://schemas.microsoft.com/office/drawing/2014/main" id="{EFD9D942-A79F-8948-A4FC-05FD7DB5F199}"/>
                  </a:ext>
                </a:extLst>
              </p:cNvPr>
              <p:cNvSpPr txBox="1">
                <a:spLocks noRot="1" noChangeAspect="1" noMove="1" noResize="1" noEditPoints="1" noAdjustHandles="1" noChangeArrowheads="1" noChangeShapeType="1" noTextEdit="1"/>
              </p:cNvSpPr>
              <p:nvPr/>
            </p:nvSpPr>
            <p:spPr>
              <a:xfrm>
                <a:off x="2273300" y="2920645"/>
                <a:ext cx="5689600" cy="1532599"/>
              </a:xfrm>
              <a:prstGeom prst="rect">
                <a:avLst/>
              </a:prstGeom>
              <a:blipFill>
                <a:blip r:embed="rId3"/>
                <a:stretch>
                  <a:fillRect t="-99180" b="-10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ACE1F14-8CE9-374A-BE71-FDFBBDFAB2AB}"/>
                  </a:ext>
                </a:extLst>
              </p:cNvPr>
              <p:cNvSpPr/>
              <p:nvPr/>
            </p:nvSpPr>
            <p:spPr>
              <a:xfrm>
                <a:off x="5118100" y="4257331"/>
                <a:ext cx="6200223" cy="1047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800" i="1" smtClean="0">
                          <a:solidFill>
                            <a:srgbClr val="C00000"/>
                          </a:solidFill>
                          <a:latin typeface="Cambria Math" panose="02040503050406030204" pitchFamily="18" charset="0"/>
                        </a:rPr>
                        <m:t>w</m:t>
                      </m:r>
                      <m:r>
                        <m:rPr>
                          <m:nor/>
                        </m:rPr>
                        <a:rPr lang="en-US" sz="2800" b="0" i="0" smtClean="0">
                          <a:solidFill>
                            <a:srgbClr val="C00000"/>
                          </a:solidFill>
                          <a:latin typeface="Cambria Math" panose="02040503050406030204" pitchFamily="18" charset="0"/>
                        </a:rPr>
                        <m:t>here</m:t>
                      </m:r>
                      <m:r>
                        <m:rPr>
                          <m:nor/>
                        </m:rPr>
                        <a:rPr lang="en-US" sz="2800" b="0" i="0" smtClean="0">
                          <a:latin typeface="Cambria Math" panose="02040503050406030204" pitchFamily="18" charset="0"/>
                        </a:rPr>
                        <m:t>,   </m:t>
                      </m:r>
                      <m:r>
                        <a:rPr lang="en-US" sz="2800" smtClean="0">
                          <a:latin typeface="Cambria Math" panose="02040503050406030204" pitchFamily="18" charset="0"/>
                        </a:rPr>
                        <m:t>𝑃</m:t>
                      </m:r>
                      <m:d>
                        <m:dPr>
                          <m:ctrlPr>
                            <a:rPr lang="en-US" sz="2800">
                              <a:latin typeface="Cambria Math" panose="02040503050406030204" pitchFamily="18" charset="0"/>
                            </a:rPr>
                          </m:ctrlPr>
                        </m:dPr>
                        <m:e>
                          <m:sSub>
                            <m:sSubPr>
                              <m:ctrlPr>
                                <a:rPr lang="en-US" sz="2800">
                                  <a:latin typeface="Cambria Math" panose="02040503050406030204" pitchFamily="18" charset="0"/>
                                </a:rPr>
                              </m:ctrlPr>
                            </m:sSubPr>
                            <m:e>
                              <m:r>
                                <a:rPr lang="en-US" sz="2800">
                                  <a:latin typeface="Cambria Math" panose="02040503050406030204" pitchFamily="18" charset="0"/>
                                </a:rPr>
                                <m:t>𝑤</m:t>
                              </m:r>
                            </m:e>
                            <m:sub>
                              <m:r>
                                <a:rPr lang="en-US" sz="2800">
                                  <a:latin typeface="Cambria Math" panose="02040503050406030204" pitchFamily="18" charset="0"/>
                                </a:rPr>
                                <m:t>𝑖</m:t>
                              </m:r>
                            </m:sub>
                          </m:sSub>
                        </m:e>
                        <m:e>
                          <m:sSub>
                            <m:sSubPr>
                              <m:ctrlPr>
                                <a:rPr lang="en-US" sz="2800">
                                  <a:latin typeface="Cambria Math" panose="02040503050406030204" pitchFamily="18" charset="0"/>
                                </a:rPr>
                              </m:ctrlPr>
                            </m:sSubPr>
                            <m:e>
                              <m:r>
                                <a:rPr lang="en-US" sz="2800">
                                  <a:latin typeface="Cambria Math" panose="02040503050406030204" pitchFamily="18" charset="0"/>
                                </a:rPr>
                                <m:t>𝑐</m:t>
                              </m:r>
                            </m:e>
                            <m:sub>
                              <m:r>
                                <a:rPr lang="en-US" sz="2800">
                                  <a:latin typeface="Cambria Math" panose="02040503050406030204" pitchFamily="18" charset="0"/>
                                </a:rPr>
                                <m:t>𝑗</m:t>
                              </m:r>
                            </m:sub>
                          </m:sSub>
                        </m:e>
                      </m:d>
                      <m:r>
                        <a:rPr lang="en-US" sz="2800">
                          <a:latin typeface="Cambria Math" panose="02040503050406030204" pitchFamily="18" charset="0"/>
                        </a:rPr>
                        <m:t>= </m:t>
                      </m:r>
                      <m:f>
                        <m:fPr>
                          <m:ctrlPr>
                            <a:rPr lang="en-US" sz="2800">
                              <a:latin typeface="Cambria Math" panose="02040503050406030204" pitchFamily="18" charset="0"/>
                            </a:rPr>
                          </m:ctrlPr>
                        </m:fPr>
                        <m:num>
                          <m:r>
                            <m:rPr>
                              <m:nor/>
                            </m:rPr>
                            <a:rPr lang="en-US" sz="2800">
                              <a:latin typeface="Cambria Math" panose="02040503050406030204" pitchFamily="18" charset="0"/>
                            </a:rPr>
                            <m:t>count</m:t>
                          </m:r>
                          <m:r>
                            <a:rPr lang="en-US" sz="2800" i="1" smtClean="0">
                              <a:latin typeface="Cambria Math" panose="02040503050406030204" pitchFamily="18" charset="0"/>
                            </a:rPr>
                            <m:t>(</m:t>
                          </m:r>
                          <m:r>
                            <a:rPr lang="en-US" sz="2800" i="1">
                              <a:latin typeface="Cambria Math" panose="02040503050406030204" pitchFamily="18" charset="0"/>
                            </a:rPr>
                            <m:t>𝑤</m:t>
                          </m:r>
                          <m:r>
                            <a:rPr lang="en-US" sz="2800" b="0" i="1" baseline="-25000" smtClean="0">
                              <a:latin typeface="Cambria Math" panose="02040503050406030204" pitchFamily="18" charset="0"/>
                            </a:rPr>
                            <m:t>𝑖</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𝑗</m:t>
                              </m:r>
                            </m:sub>
                          </m:sSub>
                          <m:r>
                            <m:rPr>
                              <m:nor/>
                            </m:rPr>
                            <a:rPr lang="en-US" sz="2800">
                              <a:latin typeface="Cambria Math" panose="02040503050406030204" pitchFamily="18" charset="0"/>
                            </a:rPr>
                            <m:t>)</m:t>
                          </m:r>
                        </m:num>
                        <m:den>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𝑤</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𝑊</m:t>
                              </m:r>
                            </m:sub>
                            <m:sup/>
                            <m:e>
                              <m:r>
                                <m:rPr>
                                  <m:nor/>
                                </m:rPr>
                                <a:rPr lang="en-US" sz="2800" b="0" i="0" smtClean="0">
                                  <a:latin typeface="Cambria Math" panose="02040503050406030204" pitchFamily="18" charset="0"/>
                                </a:rPr>
                                <m:t>count</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e>
                          </m:nary>
                        </m:den>
                      </m:f>
                    </m:oMath>
                  </m:oMathPara>
                </a14:m>
                <a:endParaRPr lang="en-US" sz="2800" dirty="0">
                  <a:latin typeface="Cambria Math" panose="02040503050406030204" pitchFamily="18" charset="0"/>
                </a:endParaRPr>
              </a:p>
            </p:txBody>
          </p:sp>
        </mc:Choice>
        <mc:Fallback>
          <p:sp>
            <p:nvSpPr>
              <p:cNvPr id="5" name="Rectangle 4">
                <a:extLst>
                  <a:ext uri="{FF2B5EF4-FFF2-40B4-BE49-F238E27FC236}">
                    <a16:creationId xmlns:a16="http://schemas.microsoft.com/office/drawing/2014/main" id="{7ACE1F14-8CE9-374A-BE71-FDFBBDFAB2AB}"/>
                  </a:ext>
                </a:extLst>
              </p:cNvPr>
              <p:cNvSpPr>
                <a:spLocks noRot="1" noChangeAspect="1" noMove="1" noResize="1" noEditPoints="1" noAdjustHandles="1" noChangeArrowheads="1" noChangeShapeType="1" noTextEdit="1"/>
              </p:cNvSpPr>
              <p:nvPr/>
            </p:nvSpPr>
            <p:spPr>
              <a:xfrm>
                <a:off x="5118100" y="4257331"/>
                <a:ext cx="6200223" cy="1047082"/>
              </a:xfrm>
              <a:prstGeom prst="rect">
                <a:avLst/>
              </a:prstGeom>
              <a:blipFill>
                <a:blip r:embed="rId4"/>
                <a:stretch>
                  <a:fillRect t="-18072" b="-93976"/>
                </a:stretch>
              </a:blipFill>
            </p:spPr>
            <p:txBody>
              <a:bodyPr/>
              <a:lstStyle/>
              <a:p>
                <a:r>
                  <a:rPr lang="en-US">
                    <a:noFill/>
                  </a:rPr>
                  <a:t> </a:t>
                </a:r>
              </a:p>
            </p:txBody>
          </p:sp>
        </mc:Fallback>
      </mc:AlternateContent>
    </p:spTree>
    <p:extLst>
      <p:ext uri="{BB962C8B-B14F-4D97-AF65-F5344CB8AC3E}">
        <p14:creationId xmlns:p14="http://schemas.microsoft.com/office/powerpoint/2010/main" val="350213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19" name="Slide Number Placeholder 9">
            <a:extLst>
              <a:ext uri="{FF2B5EF4-FFF2-40B4-BE49-F238E27FC236}">
                <a16:creationId xmlns:a16="http://schemas.microsoft.com/office/drawing/2014/main" id="{1B8299DC-857E-EE4B-9AEF-1A649BB24513}"/>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a:p>
        </p:txBody>
      </p:sp>
    </p:spTree>
    <p:extLst>
      <p:ext uri="{BB962C8B-B14F-4D97-AF65-F5344CB8AC3E}">
        <p14:creationId xmlns:p14="http://schemas.microsoft.com/office/powerpoint/2010/main" val="837156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10323</TotalTime>
  <Words>4671</Words>
  <Application>Microsoft Macintosh PowerPoint</Application>
  <PresentationFormat>Widescreen</PresentationFormat>
  <Paragraphs>964</Paragraphs>
  <Slides>88</Slides>
  <Notes>84</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88</vt:i4>
      </vt:variant>
    </vt:vector>
  </HeadingPairs>
  <TitlesOfParts>
    <vt:vector size="114" baseType="lpstr">
      <vt:lpstr>Algerian</vt:lpstr>
      <vt:lpstr>American Typewriter</vt:lpstr>
      <vt:lpstr>Andale Mono</vt:lpstr>
      <vt:lpstr>Apple Chancery</vt:lpstr>
      <vt:lpstr>Arial</vt:lpstr>
      <vt:lpstr>Avenir</vt:lpstr>
      <vt:lpstr>Avenir Black</vt:lpstr>
      <vt:lpstr>Avenir Book</vt:lpstr>
      <vt:lpstr>Avenir Light</vt:lpstr>
      <vt:lpstr>Avenir Medium</vt:lpstr>
      <vt:lpstr>Avenir Next</vt:lpstr>
      <vt:lpstr>Avenir Next Condensed</vt:lpstr>
      <vt:lpstr>Calibri</vt:lpstr>
      <vt:lpstr>Calisto MT</vt:lpstr>
      <vt:lpstr>Cambria Math</vt:lpstr>
      <vt:lpstr>Chalkduster</vt:lpstr>
      <vt:lpstr>Chiller</vt:lpstr>
      <vt:lpstr>Comic Sans MS</vt:lpstr>
      <vt:lpstr>Cooper Black</vt:lpstr>
      <vt:lpstr>Courier</vt:lpstr>
      <vt:lpstr>Courier New</vt:lpstr>
      <vt:lpstr>Desdemona</vt:lpstr>
      <vt:lpstr>Harrington</vt:lpstr>
      <vt:lpstr>Karla</vt:lpstr>
      <vt:lpstr>Times</vt:lpstr>
      <vt:lpstr>Office Theme</vt:lpstr>
      <vt:lpstr>PowerPoint Presentation</vt:lpstr>
      <vt:lpstr>PowerPoint Presentation</vt:lpstr>
      <vt:lpstr>ANNOUNCEMENTS</vt:lpstr>
      <vt:lpstr>PowerPoint Presentation</vt:lpstr>
      <vt:lpstr>PowerPoint Presentation</vt:lpstr>
      <vt:lpstr>Language</vt:lpstr>
      <vt:lpstr>Language is funny</vt:lpstr>
      <vt:lpstr>Language is funny</vt:lpstr>
      <vt:lpstr>Multiple levels* to a single word </vt:lpstr>
      <vt:lpstr>Multiple levels* to a single word </vt:lpstr>
      <vt:lpstr>Multiple levels* to a single word </vt:lpstr>
      <vt:lpstr>Multiple levels* to a single word </vt:lpstr>
      <vt:lpstr>Multiple levels* to a single word </vt:lpstr>
      <vt:lpstr>Multiple levels* to a single word </vt:lpstr>
      <vt:lpstr>Multiple levels* to a single word </vt:lpstr>
      <vt:lpstr>Multiple levels* to a single word </vt:lpstr>
      <vt:lpstr>Multiple levels* to a single word </vt:lpstr>
      <vt:lpstr>Multiple levels* to a single word </vt:lpstr>
      <vt:lpstr>PowerPoint Presentation</vt:lpstr>
      <vt:lpstr>PowerPoint Presentation</vt:lpstr>
      <vt:lpstr>PowerPoint Presentation</vt:lpstr>
      <vt:lpstr>PowerPoint Presentation</vt:lpstr>
      <vt:lpstr>PowerPoint Presentation</vt:lpstr>
      <vt:lpstr>Very brief history of NLP</vt:lpstr>
      <vt:lpstr>Very brief history of NLP</vt:lpstr>
      <vt:lpstr>Very brief history of NLP</vt:lpstr>
      <vt:lpstr>NLP nowadays</vt:lpstr>
      <vt:lpstr>NLP nowadays</vt:lpstr>
      <vt:lpstr>NLP nowadays</vt:lpstr>
      <vt:lpstr>Deep Learning (breakthrough moment)</vt:lpstr>
      <vt:lpstr>Deep Learning (recent breakthrough)</vt:lpstr>
      <vt:lpstr>Deep Learning (recent breakthrough)</vt:lpstr>
      <vt:lpstr>Deep Learning (recent breakthrough)</vt:lpstr>
      <vt:lpstr>Deep Learning</vt:lpstr>
      <vt:lpstr>The Two Cornerstones of NLP</vt:lpstr>
      <vt:lpstr>PowerPoint Presentation</vt:lpstr>
      <vt:lpstr>PowerPoint Presentation</vt:lpstr>
      <vt:lpstr>Representing Numbers</vt:lpstr>
      <vt:lpstr>Representing Images</vt:lpstr>
      <vt:lpstr>Representing Images</vt:lpstr>
      <vt:lpstr>Representing Images</vt:lpstr>
      <vt:lpstr>Representing Images</vt:lpstr>
      <vt:lpstr>Representing Language</vt:lpstr>
      <vt:lpstr>Representing Language</vt:lpstr>
      <vt:lpstr>Representing Language</vt:lpstr>
      <vt:lpstr>Representing Language</vt:lpstr>
      <vt:lpstr>Representing Language</vt:lpstr>
      <vt:lpstr>Representing Language</vt:lpstr>
      <vt:lpstr>Symbolic Representations?</vt:lpstr>
      <vt:lpstr>Conceptual Dependencies</vt:lpstr>
      <vt:lpstr>Conceptual Dependencies</vt:lpstr>
      <vt:lpstr>External Resources</vt:lpstr>
      <vt:lpstr>WordNet</vt:lpstr>
      <vt:lpstr>ConceptNet</vt:lpstr>
      <vt:lpstr>ConceptNet</vt:lpstr>
      <vt:lpstr>Limitations</vt:lpstr>
      <vt:lpstr>PowerPoint Presentation</vt:lpstr>
      <vt:lpstr>PowerPoint Presentation</vt:lpstr>
      <vt:lpstr>Text Classification</vt:lpstr>
      <vt:lpstr>Spam Detection</vt:lpstr>
      <vt:lpstr>Spam Detection</vt:lpstr>
      <vt:lpstr>Authorship Identification</vt:lpstr>
      <vt:lpstr>PowerPoint Presentation</vt:lpstr>
      <vt:lpstr>Yelp Sentiments</vt:lpstr>
      <vt:lpstr>Text Classification (supervised ML)</vt:lpstr>
      <vt:lpstr>Bag-of-words (BoW)</vt:lpstr>
      <vt:lpstr>Bag-of-words (BoW)</vt:lpstr>
      <vt:lpstr>Bag-of-words (BoW)</vt:lpstr>
      <vt:lpstr>Bag-of-words (BoW)</vt:lpstr>
      <vt:lpstr>Bag-of-words (BoW)</vt:lpstr>
      <vt:lpstr>Bag-of-words (BoW)</vt:lpstr>
      <vt:lpstr>Bag-of-words (BoW)</vt:lpstr>
      <vt:lpstr>Bag-of-words (BoW)</vt:lpstr>
      <vt:lpstr>Bag-of-words (BoW)</vt:lpstr>
      <vt:lpstr>Bag-of-words (BoW)</vt:lpstr>
      <vt:lpstr>Bag-of-words (BoW)</vt:lpstr>
      <vt:lpstr>PowerPoint Presentation</vt:lpstr>
      <vt:lpstr>PowerPoint Presentation</vt:lpstr>
      <vt:lpstr>TF-IDF</vt:lpstr>
      <vt:lpstr>TF-IDF</vt:lpstr>
      <vt:lpstr>TF-IDF</vt:lpstr>
      <vt:lpstr>TF-IDF</vt:lpstr>
      <vt:lpstr>TF-IDF</vt:lpstr>
      <vt:lpstr>TF-IDF</vt:lpstr>
      <vt:lpstr>TF-IDF</vt:lpstr>
      <vt:lpstr>EXTRA</vt:lpstr>
      <vt:lpstr>Naïve Bayes Classifier</vt:lpstr>
      <vt:lpstr>Naïve Bayes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494</cp:revision>
  <cp:lastPrinted>2020-01-23T07:18:22Z</cp:lastPrinted>
  <dcterms:created xsi:type="dcterms:W3CDTF">2020-01-21T14:53:13Z</dcterms:created>
  <dcterms:modified xsi:type="dcterms:W3CDTF">2021-09-07T21:26:53Z</dcterms:modified>
</cp:coreProperties>
</file>